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57" r:id="rId3"/>
    <p:sldId id="258" r:id="rId4"/>
    <p:sldId id="524" r:id="rId5"/>
    <p:sldId id="526" r:id="rId6"/>
    <p:sldId id="506" r:id="rId7"/>
    <p:sldId id="507" r:id="rId8"/>
    <p:sldId id="508" r:id="rId9"/>
    <p:sldId id="509" r:id="rId10"/>
    <p:sldId id="510" r:id="rId11"/>
    <p:sldId id="511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7" r:id="rId20"/>
    <p:sldId id="362" r:id="rId21"/>
    <p:sldId id="395" r:id="rId22"/>
    <p:sldId id="364" r:id="rId23"/>
    <p:sldId id="366" r:id="rId24"/>
    <p:sldId id="266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513" r:id="rId33"/>
    <p:sldId id="275" r:id="rId34"/>
    <p:sldId id="276" r:id="rId35"/>
    <p:sldId id="278" r:id="rId36"/>
    <p:sldId id="281" r:id="rId37"/>
    <p:sldId id="279" r:id="rId38"/>
    <p:sldId id="280" r:id="rId39"/>
    <p:sldId id="282" r:id="rId40"/>
    <p:sldId id="514" r:id="rId41"/>
    <p:sldId id="283" r:id="rId42"/>
    <p:sldId id="284" r:id="rId43"/>
    <p:sldId id="294" r:id="rId44"/>
    <p:sldId id="287" r:id="rId45"/>
    <p:sldId id="285" r:id="rId46"/>
    <p:sldId id="286" r:id="rId47"/>
    <p:sldId id="288" r:id="rId48"/>
    <p:sldId id="289" r:id="rId49"/>
    <p:sldId id="290" r:id="rId50"/>
    <p:sldId id="291" r:id="rId51"/>
    <p:sldId id="292" r:id="rId52"/>
    <p:sldId id="293" r:id="rId53"/>
    <p:sldId id="296" r:id="rId54"/>
    <p:sldId id="297" r:id="rId55"/>
    <p:sldId id="295" r:id="rId56"/>
    <p:sldId id="298" r:id="rId57"/>
    <p:sldId id="299" r:id="rId58"/>
    <p:sldId id="301" r:id="rId59"/>
    <p:sldId id="300" r:id="rId60"/>
    <p:sldId id="302" r:id="rId61"/>
    <p:sldId id="303" r:id="rId62"/>
    <p:sldId id="304" r:id="rId63"/>
    <p:sldId id="305" r:id="rId64"/>
    <p:sldId id="306" r:id="rId65"/>
    <p:sldId id="308" r:id="rId66"/>
    <p:sldId id="310" r:id="rId67"/>
    <p:sldId id="311" r:id="rId68"/>
    <p:sldId id="312" r:id="rId69"/>
    <p:sldId id="313" r:id="rId70"/>
    <p:sldId id="505" r:id="rId71"/>
    <p:sldId id="515" r:id="rId72"/>
    <p:sldId id="314" r:id="rId73"/>
    <p:sldId id="315" r:id="rId74"/>
    <p:sldId id="316" r:id="rId75"/>
    <p:sldId id="319" r:id="rId76"/>
    <p:sldId id="516" r:id="rId77"/>
    <p:sldId id="517" r:id="rId78"/>
    <p:sldId id="317" r:id="rId79"/>
    <p:sldId id="318" r:id="rId80"/>
    <p:sldId id="518" r:id="rId81"/>
    <p:sldId id="519" r:id="rId82"/>
    <p:sldId id="520" r:id="rId83"/>
    <p:sldId id="530" r:id="rId84"/>
    <p:sldId id="531" r:id="rId85"/>
    <p:sldId id="320" r:id="rId86"/>
    <p:sldId id="521" r:id="rId87"/>
    <p:sldId id="527" r:id="rId88"/>
    <p:sldId id="528" r:id="rId89"/>
    <p:sldId id="529" r:id="rId90"/>
    <p:sldId id="321" r:id="rId91"/>
    <p:sldId id="322" r:id="rId92"/>
    <p:sldId id="323" r:id="rId93"/>
    <p:sldId id="324" r:id="rId94"/>
    <p:sldId id="326" r:id="rId95"/>
    <p:sldId id="327" r:id="rId96"/>
    <p:sldId id="329" r:id="rId97"/>
    <p:sldId id="330" r:id="rId98"/>
    <p:sldId id="328" r:id="rId99"/>
    <p:sldId id="331" r:id="rId100"/>
    <p:sldId id="332" r:id="rId101"/>
    <p:sldId id="325" r:id="rId102"/>
    <p:sldId id="333" r:id="rId103"/>
    <p:sldId id="334" r:id="rId104"/>
    <p:sldId id="335" r:id="rId105"/>
    <p:sldId id="336" r:id="rId106"/>
    <p:sldId id="337" r:id="rId107"/>
    <p:sldId id="338" r:id="rId108"/>
    <p:sldId id="339" r:id="rId109"/>
    <p:sldId id="340" r:id="rId110"/>
    <p:sldId id="341" r:id="rId111"/>
    <p:sldId id="342" r:id="rId112"/>
    <p:sldId id="343" r:id="rId113"/>
    <p:sldId id="344" r:id="rId114"/>
    <p:sldId id="345" r:id="rId115"/>
    <p:sldId id="346" r:id="rId116"/>
    <p:sldId id="347" r:id="rId117"/>
    <p:sldId id="348" r:id="rId118"/>
    <p:sldId id="349" r:id="rId119"/>
    <p:sldId id="350" r:id="rId120"/>
    <p:sldId id="351" r:id="rId121"/>
    <p:sldId id="352" r:id="rId122"/>
    <p:sldId id="353" r:id="rId123"/>
    <p:sldId id="354" r:id="rId124"/>
    <p:sldId id="355" r:id="rId125"/>
    <p:sldId id="512" r:id="rId126"/>
    <p:sldId id="356" r:id="rId127"/>
    <p:sldId id="522" r:id="rId128"/>
    <p:sldId id="523" r:id="rId129"/>
    <p:sldId id="277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95CF-7F43-4E55-847E-DAF5C93C0172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BE96-A23A-4782-8D0E-AAA24242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0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1D607073-13AC-4523-9DA5-36545CBB7F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7B27868-5FFB-4785-9245-40C04BA27D83}" type="slidenum">
              <a:rPr lang="sv-SE" altLang="en-US"/>
              <a:pPr eaLnBrk="1" hangingPunct="1"/>
              <a:t>127</a:t>
            </a:fld>
            <a:endParaRPr lang="sv-SE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D79A504-FF26-4E5F-A91E-1A6979E013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E8489DE6-81BE-4EB0-B330-F1994A56D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82251D36-A2D1-4A64-ABEA-9B4BFE703A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0F626D1-B3A4-4A59-9672-F6806357186F}" type="slidenum">
              <a:rPr lang="sv-SE" altLang="en-US"/>
              <a:pPr eaLnBrk="1" hangingPunct="1"/>
              <a:t>128</a:t>
            </a:fld>
            <a:endParaRPr lang="sv-SE" altLang="en-US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3E53BE2-4162-4F4B-90C6-57420D58F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BED09D3-8454-4FDA-931F-5FA5903B3D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3EB3B7A8-AAFA-4BDF-9336-7E2E9594D7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8504A8-4237-4A46-BF32-7B95CD4462B0}" type="slidenum">
              <a:rPr lang="sv-SE" altLang="en-US"/>
              <a:pPr eaLnBrk="1" hangingPunct="1"/>
              <a:t>129</a:t>
            </a:fld>
            <a:endParaRPr lang="sv-SE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B377B6A-2C4E-4EA7-A029-D4EEC762DB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924A76C7-492D-40F9-AD81-475B1B98C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sv-SE" altLang="en-US"/>
              <a:t>Example with a gardener.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6DAB-3454-436C-B0CC-903A1AB5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A1D03-176D-4E94-96FF-C610A7AF4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25CF1-C2B8-47BF-9286-4F3A35D3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9FFB1-8F53-48C8-9720-5D614EB5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27DF1-5068-495C-A485-40E1C3EB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65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81BD-B979-4529-B381-87440FDA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B9FB6-846D-47B1-8459-F8715B9E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C08B8-471E-4A8B-A834-262DFEBD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C9E1-C06D-4E45-AE99-7F7AC008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E7D89-AD3C-489D-ADC9-DED460A8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B076D-1E12-48EE-8816-CD02670BE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0FAF5-5273-446F-A4EB-21A1379B7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F7BC4-ECC4-48C5-B519-F70C6A49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014BA-A195-445C-BB1B-3BBED34C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6A8CE-F028-473F-8914-CBCCEC94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81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13792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56134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1400" y="762000"/>
            <a:ext cx="5615517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EAF3626-F89F-42EB-A69F-D79678A123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150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97A0-CAA5-4955-A3D1-902B27B3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8083-6C2D-47FD-A669-F0416F5D8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0358C-CDCA-4045-89FF-35FC4ABC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763F6-5086-47DD-9B0E-A015FF484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3115-3704-4FB8-8450-C194C3FC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7364-2F77-4A8B-B5E3-75BCEB95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2B9B1-51D4-433A-85CE-26DC93D19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8C5B0-071B-477C-BC4F-FE3DEF56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63EC9-8EC5-48C8-ADBF-F4261B7F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97A53-4D92-40AA-BE07-B94EB522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1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348C-5CDF-4237-8FF1-407CC0AD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C6E6E-A2D5-42C1-A819-F2D319674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3FB55-8EBE-4B09-B453-9001FBA78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B4D5B-F060-4A90-A142-97D66725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EB864-73D9-46EE-9EE7-0074D4108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E792-0DE7-4958-817F-88245A6F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8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7804-4461-4F67-AF0F-D61E0297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23B6-9057-4C40-B127-61AFB509C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43844-30E4-4BE3-803E-D1D388DEB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2C69E-A198-45D5-9709-F4765FE85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C6FA8-F3CD-4199-A46B-303171D36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B7C68-A61D-4641-994D-AF26A1B2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34D48B-ACF1-4D6A-BBFA-38DBDBEBC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FB9EF-EF29-4089-AD6F-02B2854D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1B3B-C8F0-4D60-BE55-2DD9FC6A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5A326-80C9-4BB9-A72D-0C9B50A3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AF389-2AF2-43F2-99A4-CD8FADA3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38D6F-3DC8-4C8F-86F1-0134A441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3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C9D78B-535C-4F75-B97D-C6784C50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8A0D0-40F4-48D5-BF0F-E0A9489F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53D8D-54C2-46E2-937E-D4A8E6FF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4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D4E7-48AA-42AA-9087-4875F45E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E9A4-F0ED-458E-9135-7124DD0C1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503EA-EF30-4B56-A397-CC0650DC3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CB095-D3A9-45C8-88F2-CB19AEA4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2A95F-EC34-4A4B-B925-A394A59E8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27C34-7FD1-43F7-A04F-B1C73701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3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6605-8F6A-4ED3-969B-FB7C3BE4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69F757-DD24-4299-AB9C-995A4CD88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73AD4-2080-4178-9F88-C1790455C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6C1EE-7230-486C-B70E-4983D4C9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FD3C8-35AB-4787-BBF5-E2DB47EC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02216-462D-462C-A484-51E1C23E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8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11BE49-616E-4830-8A42-6047F83A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7843F-BA34-436A-A309-FB6D7818C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1482-CD68-4B61-BE83-B38962503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97224-C803-431A-9F86-F3CDFC9A09D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D9DD5-142A-4EBE-981A-B8D86057F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C26E6-7872-48A9-BD49-95C6F8EC1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A1D66-8F8F-4C6E-A8AB-822CD1B79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2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2658-AA43-4416-86E9-29B6B4A12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5849"/>
            <a:ext cx="9244614" cy="1233996"/>
          </a:xfrm>
        </p:spPr>
        <p:txBody>
          <a:bodyPr>
            <a:normAutofit/>
          </a:bodyPr>
          <a:lstStyle/>
          <a:p>
            <a:r>
              <a:rPr lang="en-US" sz="4000" b="1" i="0" u="none" strike="noStrike" baseline="0" dirty="0">
                <a:latin typeface="NimbusSanL-Bold"/>
              </a:rPr>
              <a:t>Unit 3</a:t>
            </a:r>
            <a:br>
              <a:rPr lang="en-US" sz="4000" b="1" i="0" u="none" strike="noStrike" baseline="0" dirty="0">
                <a:latin typeface="NimbusSanL-Bold"/>
              </a:rPr>
            </a:br>
            <a:r>
              <a:rPr lang="en-US" sz="4000" b="1" i="0" u="none" strike="noStrike" baseline="0" dirty="0">
                <a:latin typeface="NimbusSanL-Bold"/>
              </a:rPr>
              <a:t>Support Vector Machine (SVM)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37110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0ABE-64E3-4A43-A25D-01AAED59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496C-0C3A-4333-BC26-877BF386C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83345-E68C-43B0-880B-7FFEC4E4C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10" y="1032753"/>
            <a:ext cx="7083380" cy="47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1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8845-F15E-40A8-9094-20330C7A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Dual Formulation of Optimization Problem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744BC-55FA-4695-BC03-20D043B0B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839" y="3626040"/>
            <a:ext cx="6697014" cy="1595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0565CF-96B2-404F-B326-C542FD88CB43}"/>
              </a:ext>
            </a:extLst>
          </p:cNvPr>
          <p:cNvSpPr txBox="1"/>
          <p:nvPr/>
        </p:nvSpPr>
        <p:spPr>
          <a:xfrm>
            <a:off x="2183907" y="2031632"/>
            <a:ext cx="8566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We have already learned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Lagrangian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formulation to find the maximum margin hyperplane as a linear SVM classifier.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Such a formulation is called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primal form of the constraint optimization problem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Primal form of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Lagrangian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optimization problem is reproduced further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64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3555-8A71-4319-A9C6-7876BB8B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Dual Formulation of Optimization Problem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756936-6C85-4896-B21B-AEDE69B5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977" y="3498698"/>
            <a:ext cx="6800045" cy="1005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4AF66F-EB27-41EF-8EA8-1AF9C3CA3441}"/>
              </a:ext>
            </a:extLst>
          </p:cNvPr>
          <p:cNvSpPr txBox="1"/>
          <p:nvPr/>
        </p:nvSpPr>
        <p:spPr>
          <a:xfrm>
            <a:off x="1722268" y="2228671"/>
            <a:ext cx="7259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The primal form of the above mentioned inequality constraint optimization problem(according to Lagrange multiplier method) is given by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F2C4D-48F6-4E8E-9D41-8DD09213AE8F}"/>
              </a:ext>
            </a:extLst>
          </p:cNvPr>
          <p:cNvSpPr txBox="1"/>
          <p:nvPr/>
        </p:nvSpPr>
        <p:spPr>
          <a:xfrm>
            <a:off x="1917577" y="4939890"/>
            <a:ext cx="8123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This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NimbusSanL-ReguItal"/>
              </a:rPr>
              <a:t>Lp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is called the 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NimbusSanL-Regu"/>
              </a:rPr>
              <a:t>primal form of the </a:t>
            </a:r>
            <a:r>
              <a:rPr lang="en-US" b="0" i="0" u="none" strike="noStrike" baseline="0" dirty="0" err="1">
                <a:solidFill>
                  <a:srgbClr val="0000FF"/>
                </a:solidFill>
                <a:latin typeface="NimbusSanL-Regu"/>
              </a:rPr>
              <a:t>Lagrangian</a:t>
            </a:r>
            <a:r>
              <a:rPr lang="en-US" b="0" i="0" u="none" strike="noStrike" baseline="0" dirty="0">
                <a:solidFill>
                  <a:srgbClr val="0000FF"/>
                </a:solidFill>
                <a:latin typeface="NimbusSanL-Regu"/>
              </a:rPr>
              <a:t> optimization problem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55308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06A4-3098-46F5-B004-B8EC6DF9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Dual Formulation of Optimization Problem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BF28C4-C908-4EFA-9EC2-9D90B4C76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0828" y="3086894"/>
            <a:ext cx="6130344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06777-D8BA-4D35-BBAC-E5CC11A18F64}"/>
              </a:ext>
            </a:extLst>
          </p:cNvPr>
          <p:cNvSpPr txBox="1"/>
          <p:nvPr/>
        </p:nvSpPr>
        <p:spPr>
          <a:xfrm>
            <a:off x="1296140" y="1623692"/>
            <a:ext cx="936594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SanL-Regu"/>
              </a:rPr>
              <a:t>The dual form of the same problem can be derived as follows.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SanL-Regu"/>
              </a:rPr>
              <a:t>To minimize the </a:t>
            </a:r>
            <a:r>
              <a:rPr lang="en-US" sz="1800" b="0" i="0" u="none" strike="noStrike" baseline="0" dirty="0" err="1">
                <a:latin typeface="NimbusSanL-Regu"/>
              </a:rPr>
              <a:t>Lagrangian</a:t>
            </a:r>
            <a:r>
              <a:rPr lang="en-US" sz="1800" b="0" i="0" u="none" strike="noStrike" baseline="0" dirty="0">
                <a:latin typeface="NimbusSanL-Regu"/>
              </a:rPr>
              <a:t>, we must take the derivative of </a:t>
            </a:r>
            <a:r>
              <a:rPr lang="en-US" sz="1800" b="0" i="0" u="none" strike="noStrike" baseline="0" dirty="0" err="1">
                <a:latin typeface="NimbusSanL-ReguItal"/>
              </a:rPr>
              <a:t>L</a:t>
            </a:r>
            <a:r>
              <a:rPr lang="en-US" sz="1100" b="0" i="0" u="none" strike="noStrike" baseline="0" dirty="0" err="1">
                <a:latin typeface="NimbusSanL-ReguItal"/>
              </a:rPr>
              <a:t>p</a:t>
            </a:r>
            <a:r>
              <a:rPr lang="en-US" sz="11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with respect to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NimbusSanL-Regu"/>
              </a:rPr>
              <a:t>, </a:t>
            </a:r>
            <a:r>
              <a:rPr lang="en-US" sz="1800" b="0" i="0" u="none" strike="noStrike" baseline="0" dirty="0">
                <a:latin typeface="NimbusSanL-ReguItal"/>
              </a:rPr>
              <a:t>b </a:t>
            </a:r>
            <a:r>
              <a:rPr lang="en-US" sz="1800" b="0" i="0" u="none" strike="noStrike" baseline="0" dirty="0">
                <a:latin typeface="NimbusSanL-Regu"/>
              </a:rPr>
              <a:t>and set them to zero.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03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BF6C-E025-440A-B030-0E07EFF5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6009"/>
          </a:xfrm>
        </p:spPr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Regu"/>
              </a:rPr>
              <a:t>Dual Formulation of Optimization Problem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02F23C-10DB-4C80-BAC0-49677729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337" y="786160"/>
            <a:ext cx="7160654" cy="4299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8AA17-ADFD-4DAF-9B85-44EAF6FB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79" y="5081081"/>
            <a:ext cx="7160654" cy="17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700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1585-70C4-4A1E-8AA7-32659CDA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Dual Formulation of Optimization Problem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1C813-811E-4991-BCCF-CD9C4C53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There are key differences between primal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Lp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and dual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LD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forms of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Lagrangian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optimization problem as follows.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b="0" i="0" u="none" strike="noStrike" baseline="0" dirty="0">
                <a:latin typeface="NimbusSanL-Regu"/>
              </a:rPr>
              <a:t>1 </a:t>
            </a:r>
            <a:r>
              <a:rPr lang="en-US" sz="1800" b="0" i="0" u="none" strike="noStrike" baseline="0" dirty="0" err="1">
                <a:latin typeface="NimbusSanL-ReguItal"/>
              </a:rPr>
              <a:t>Lp</a:t>
            </a:r>
            <a:r>
              <a:rPr lang="en-US" sz="18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involves a large number of parameters namely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NimbusSanL-Regu"/>
              </a:rPr>
              <a:t>, </a:t>
            </a:r>
            <a:r>
              <a:rPr lang="en-US" sz="1800" b="0" i="0" u="none" strike="noStrike" baseline="0" dirty="0">
                <a:latin typeface="NimbusSanL-ReguItal"/>
              </a:rPr>
              <a:t>b </a:t>
            </a:r>
            <a:r>
              <a:rPr lang="en-US" sz="1800" b="0" i="0" u="none" strike="noStrike" baseline="0" dirty="0">
                <a:latin typeface="NimbusSanL-Regu"/>
              </a:rPr>
              <a:t>and </a:t>
            </a:r>
            <a:r>
              <a:rPr lang="en-US" sz="1800" b="0" i="0" u="none" strike="noStrike" baseline="0" dirty="0" err="1">
                <a:latin typeface="NimbusSanL-ReguItal"/>
              </a:rPr>
              <a:t>i</a:t>
            </a:r>
            <a:r>
              <a:rPr lang="en-US" sz="18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’s. On the other hand, </a:t>
            </a:r>
            <a:r>
              <a:rPr lang="en-US" sz="1800" b="0" i="0" u="none" strike="noStrike" baseline="0" dirty="0">
                <a:latin typeface="NimbusSanL-ReguItal"/>
              </a:rPr>
              <a:t>LD </a:t>
            </a:r>
            <a:r>
              <a:rPr lang="en-US" sz="1800" b="0" i="0" u="none" strike="noStrike" baseline="0" dirty="0">
                <a:latin typeface="NimbusSanL-Regu"/>
              </a:rPr>
              <a:t>involves only </a:t>
            </a:r>
            <a:r>
              <a:rPr lang="en-US" sz="1800" b="0" i="0" u="none" strike="noStrike" baseline="0" dirty="0" err="1">
                <a:latin typeface="NimbusSanL-ReguItal"/>
              </a:rPr>
              <a:t>i</a:t>
            </a:r>
            <a:r>
              <a:rPr lang="en-US" sz="18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’s, that is, Lagrange multipliers.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b="0" i="0" u="none" strike="noStrike" baseline="0" dirty="0">
                <a:latin typeface="NimbusSanL-Regu"/>
              </a:rPr>
              <a:t>2 </a:t>
            </a:r>
            <a:r>
              <a:rPr lang="en-US" sz="1800" b="0" i="0" u="none" strike="noStrike" baseline="0" dirty="0" err="1">
                <a:latin typeface="NimbusSanL-ReguItal"/>
              </a:rPr>
              <a:t>Lp</a:t>
            </a:r>
            <a:r>
              <a:rPr lang="en-US" sz="18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is the minimization problem as the quadratic term is positive. However, the quadratic term in </a:t>
            </a:r>
            <a:r>
              <a:rPr lang="en-US" sz="1800" b="0" i="0" u="none" strike="noStrike" baseline="0" dirty="0">
                <a:latin typeface="NimbusSanL-ReguItal"/>
              </a:rPr>
              <a:t>LD </a:t>
            </a:r>
            <a:r>
              <a:rPr lang="en-US" sz="1800" b="0" i="0" u="none" strike="noStrike" baseline="0" dirty="0">
                <a:latin typeface="NimbusSanL-Regu"/>
              </a:rPr>
              <a:t>is negative sign, Hence it is turned out to be a maximization problem.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b="0" i="0" u="none" strike="noStrike" baseline="0" dirty="0">
                <a:latin typeface="NimbusSanL-Regu"/>
              </a:rPr>
              <a:t>3 </a:t>
            </a:r>
            <a:r>
              <a:rPr lang="en-US" sz="1800" b="0" i="0" u="none" strike="noStrike" baseline="0" dirty="0" err="1">
                <a:latin typeface="NimbusSanL-ReguItal"/>
              </a:rPr>
              <a:t>Lp</a:t>
            </a:r>
            <a:r>
              <a:rPr lang="en-US" sz="18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involves the calculation of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CMMI10"/>
              </a:rPr>
              <a:t>: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, whereas </a:t>
            </a:r>
            <a:r>
              <a:rPr lang="en-US" sz="1800" b="0" i="0" u="none" strike="noStrike" baseline="0" dirty="0">
                <a:latin typeface="NimbusSanL-ReguItal"/>
              </a:rPr>
              <a:t>LD </a:t>
            </a:r>
            <a:r>
              <a:rPr lang="en-US" sz="1800" b="0" i="0" u="none" strike="noStrike" baseline="0" dirty="0">
                <a:latin typeface="NimbusSanL-Regu"/>
              </a:rPr>
              <a:t>involves the calculation of </a:t>
            </a:r>
            <a:r>
              <a:rPr lang="en-US" sz="1800" b="0" i="0" u="none" strike="noStrike" baseline="0" dirty="0">
                <a:latin typeface="NimbusSanL-ReguItal"/>
              </a:rPr>
              <a:t>xi </a:t>
            </a:r>
            <a:r>
              <a:rPr lang="en-US" sz="1800" b="0" i="0" u="none" strike="noStrike" baseline="0" dirty="0">
                <a:latin typeface="CMMI10"/>
              </a:rPr>
              <a:t>:</a:t>
            </a:r>
            <a:r>
              <a:rPr lang="en-US" sz="1800" b="0" i="0" u="none" strike="noStrike" baseline="0" dirty="0" err="1">
                <a:latin typeface="NimbusSanL-ReguItal"/>
              </a:rPr>
              <a:t>xj</a:t>
            </a:r>
            <a:r>
              <a:rPr lang="en-US" sz="18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. This, in fact, advantageous, and we will realize it when we learn Kernel-based calculation.</a:t>
            </a:r>
          </a:p>
        </p:txBody>
      </p:sp>
    </p:spTree>
    <p:extLst>
      <p:ext uri="{BB962C8B-B14F-4D97-AF65-F5344CB8AC3E}">
        <p14:creationId xmlns:p14="http://schemas.microsoft.com/office/powerpoint/2010/main" val="194544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11DFE-D413-4267-9B66-73B32DBA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Dual Formulation of Optimization Problem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120AB2-70FA-44B9-9135-6A2DC2195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403" y="2821004"/>
            <a:ext cx="6465194" cy="23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1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4F30-EBE0-4B70-9C14-45DDFB86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Kernel Trick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4329-E4D4-4966-8DD3-2A8E813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We have already covered an idea that training data which are not linearly separable, can be transformed into a higher dimensional feature space such that in higher dimensional transformed space a hyperplane can be decided to separate the transformed data and hence original data(also see Fig.16).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Clearly the data on the left in the figure is not linearly separable.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Yet if we map it to a 3D space using </a:t>
            </a:r>
            <a:r>
              <a:rPr lang="en-US" sz="1800" b="0" i="0" u="none" strike="noStrike" baseline="0" dirty="0">
                <a:latin typeface="CMMI10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and the mapped data, then it is possible to have a decision boundaries and hence hyperplane in 3D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91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FA21-6BFB-4828-A7A3-D7E9D89E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Kernel Trick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F207C-ECD9-4A49-9F03-B4F8FC75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735" y="2039549"/>
            <a:ext cx="6748530" cy="39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956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F583-626B-4F78-816E-0E6E03128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Kernel Trick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038524-0E7B-4AAB-8CA8-F80BA9230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005" y="2808034"/>
            <a:ext cx="7443989" cy="238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089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510E-EDD3-4F5C-A341-583BF093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Kernel Trick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374825-DD46-4671-A41B-62649B854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403" y="2292468"/>
            <a:ext cx="6465194" cy="34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3E1E9-60D4-405A-B685-19625C20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843" y="1825625"/>
            <a:ext cx="61023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4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62BA-12F6-45B6-AB88-73858A2A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Kernel Trick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858570-6B40-4D9E-996D-47B3D13F2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279" y="2065489"/>
            <a:ext cx="7289442" cy="387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181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69D5D-EAE5-4A4A-B203-664396FC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Kernel Trick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09FCFF-7611-41E4-938A-0CAE7E10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518" y="1825625"/>
            <a:ext cx="6510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74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C5E1-A46B-4367-832A-F2067483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Kernel Trick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2E4D4-9F35-40E6-9100-0FF53953C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695" y="3891897"/>
            <a:ext cx="7160654" cy="2029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E2480-8E8A-4448-98AB-FDEF21515C09}"/>
              </a:ext>
            </a:extLst>
          </p:cNvPr>
          <p:cNvSpPr txBox="1"/>
          <p:nvPr/>
        </p:nvSpPr>
        <p:spPr>
          <a:xfrm>
            <a:off x="2352583" y="1775630"/>
            <a:ext cx="78567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Now, question here is how to choose , the mapping function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10"/>
              </a:rPr>
              <a:t>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Z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, so that linear SVM can be directly applied to.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 breakthrough solution to this problem comes in the form of a method as the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kernel trick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We discuss the kernel trick in the following.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We know that (.) dot product is often regarded as a measure of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similarity between two input vectors.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961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49D6-DEAD-4591-ABDA-73D673A4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Kernel Trick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D47441-A3A1-41A3-AC5D-9793C1F61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492" y="1832026"/>
            <a:ext cx="8081472" cy="433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114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751D-85FF-4903-8ACC-BE925BFC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Kernel Trick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052517-E51A-43B8-A8C2-287DC71B3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136826"/>
            <a:ext cx="7315200" cy="37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078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D586-38F4-419C-9588-7A9F103C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Regu"/>
              </a:rPr>
              <a:t>Kernel Trick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377209-A6CC-4A19-AE2F-FBE8A82D7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3633" y="1825625"/>
            <a:ext cx="68247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389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CC07-6805-42CB-BCBE-B6B94758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Kernel Trick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: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3484F5-BE3A-478E-8733-C432A08AB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157" y="1870936"/>
            <a:ext cx="7263685" cy="42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512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2554-A791-419F-A263-7203A764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Kernel Trick : Significance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3407DC-136F-474F-8169-ED5990AEE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225" y="1825625"/>
            <a:ext cx="7841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578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593D-022D-42F7-97EC-68E10805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Kernel Trick : Significance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E7B0-A544-46DB-88CA-3A063C255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NimbusSanL-Bold"/>
              </a:rPr>
              <a:t>Computational efficiency: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Another important significance is easy and efficient computability.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We know that in the discussed SVM classifier, we need several and repeated round of computation of dot products both in learning phase as well as in classification phase.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On other hand, using kernel trick, we can do it once and with fewer dot products.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This is explained in the following.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607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5DC0-C789-43EB-ABFB-DC10D283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F85B9-9AFB-4A35-B1D6-CC0B6FA9F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157" y="1841753"/>
            <a:ext cx="7263685" cy="43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6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036E-D539-46C2-8F15-2AD4347F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baseline="0" dirty="0">
                <a:latin typeface="NimbusSanL-Bold"/>
              </a:rPr>
              <a:t>Introduction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59FC5C-2883-46FF-8A2E-8641E88E2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9014" y="2166009"/>
            <a:ext cx="4893972" cy="36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274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54B5-CB23-4FFE-900F-9BE3C659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Kernel Trick : Significance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B101F-905D-4F91-9108-EE609EF56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7036" y="1984426"/>
            <a:ext cx="7237927" cy="40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99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E1AC-8159-49F6-AB66-367A2D9D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Kernel Functions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FE1161-3184-429B-BC54-F865E6830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402715"/>
            <a:ext cx="7315200" cy="35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93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72B9-0FAB-435E-A62F-876CEFF1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Kernel Functions : Example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B4D8A4-549B-4783-B2D3-A2380755D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208" y="1935332"/>
            <a:ext cx="8297907" cy="395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66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B59B-3766-4ECC-96FC-FB527451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Kernel Functions : Example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99AC-10A0-49BD-B5A6-C1B00A2F5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Different kernel functions follow different parameters. Those parameters are called magic parameters and to be decided a priori.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Further, which kernels to be followed also depends on the pattern of data as well as prudent of user.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In general, polynomial kernels result in a large dot products, Gaussian RBF produces more support vectors than other kernels.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To have an intuitive idea of kernels to be used in non-linear data handling is shown in Fig. 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442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5DD-EE2E-41F2-BD0F-9DD6DE17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Kernel Functions : Example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ED2FB0-B18C-4CEC-9897-59672BA19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711" y="1825625"/>
            <a:ext cx="66045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495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3DB8-9BEB-4104-B6E0-7DC57F17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EA9F6-4695-4A61-9ECD-31B5D48A2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MR10"/>
                <a:ea typeface="Calibri" panose="020F0502020204030204" pitchFamily="34" charset="0"/>
                <a:cs typeface="CMR10"/>
              </a:rPr>
              <a:t>Why are SVMs fast?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MR10"/>
                <a:ea typeface="Calibri" panose="020F0502020204030204" pitchFamily="34" charset="0"/>
                <a:cs typeface="CMR10"/>
              </a:rPr>
              <a:t>1.Quadratic optimization (convex!)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MR10"/>
                <a:ea typeface="Calibri" panose="020F0502020204030204" pitchFamily="34" charset="0"/>
                <a:cs typeface="CMR10"/>
              </a:rPr>
              <a:t>2. They work in the dual, with relatively few points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MR10"/>
                <a:ea typeface="Calibri" panose="020F0502020204030204" pitchFamily="34" charset="0"/>
                <a:cs typeface="CMR10"/>
              </a:rPr>
              <a:t>3. The kernel trick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MR10"/>
                <a:ea typeface="Calibri" panose="020F0502020204030204" pitchFamily="34" charset="0"/>
                <a:cs typeface="CMR10"/>
              </a:rPr>
              <a:t>Why are SVMs often more accurate than logistic regression?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MR10"/>
                <a:ea typeface="Calibri" panose="020F0502020204030204" pitchFamily="34" charset="0"/>
                <a:cs typeface="CMR10"/>
              </a:rPr>
              <a:t>1. SVMs use kernels –but regression can, too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MR10"/>
                <a:ea typeface="Calibri" panose="020F0502020204030204" pitchFamily="34" charset="0"/>
                <a:cs typeface="CMR10"/>
              </a:rPr>
              <a:t>2.SVMs assume less about the model form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MR10"/>
                <a:ea typeface="Calibri" panose="020F0502020204030204" pitchFamily="34" charset="0"/>
                <a:cs typeface="CMR10"/>
              </a:rPr>
              <a:t>3. Logistic regression uses all the data points, assuming a probabilistic model, while SVMs ignore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MR10"/>
                <a:ea typeface="Calibri" panose="020F0502020204030204" pitchFamily="34" charset="0"/>
                <a:cs typeface="CMR10"/>
              </a:rPr>
              <a:t>the points that are clearly correct, and give less weight to ones that are wrong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MR10"/>
                <a:ea typeface="Calibri" panose="020F0502020204030204" pitchFamily="34" charset="0"/>
                <a:cs typeface="CMR1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510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5DBD-37D0-45CD-8C86-7712FE97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Characteristics of SVM</a:t>
            </a:r>
            <a:b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</a:br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1Characteristics of SVM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92F1C-2030-4A50-8FE4-177286F46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b="0" i="0" u="none" strike="noStrike" baseline="0" dirty="0">
                <a:latin typeface="NimbusSanL-Regu"/>
              </a:rPr>
              <a:t>The SVM learning problem can be formulated as a convex optimization problem, in which efficient algorithms are available to find the global minimum of the objective function. 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b="0" i="0" u="none" strike="noStrike" baseline="0" dirty="0">
                <a:latin typeface="NimbusSanL-Regu"/>
              </a:rPr>
              <a:t>Other methods namely rule based classifier, ANN classifier etc. find only local optimum solutions.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b="0" i="0" u="none" strike="noStrike" baseline="0" dirty="0">
                <a:latin typeface="NimbusSanL-Regu"/>
              </a:rPr>
              <a:t> SVM is the best suitable to classify both linear as well as non-linear training data efficiently.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b="0" i="0" u="none" strike="noStrike" baseline="0" dirty="0">
                <a:latin typeface="NimbusSanL-Regu"/>
              </a:rPr>
              <a:t>SVM can be applied to categorical data by introducing a suitable similarity measures.</a:t>
            </a:r>
          </a:p>
          <a:p>
            <a:pPr marL="342900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2000" b="0" i="0" u="none" strike="noStrike" baseline="0" dirty="0">
                <a:latin typeface="NimbusSanL-Regu"/>
              </a:rPr>
              <a:t> Computational complexity is influenced by number of training data not the dimension of data. In fact, learning is a bit computationally heavy and hence slow, but classification of test is extremely fast and accurate.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17476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C7D1790-295C-443B-BFB8-2DB3150479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 Ideas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1AE70D7F-EE1B-4087-B6C2-5517426E9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>
                <a:solidFill>
                  <a:schemeClr val="bg1"/>
                </a:solidFill>
              </a:rPr>
              <a:t>Max-Margin Classifier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Formalize notion of the best linear separator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>
                <a:solidFill>
                  <a:schemeClr val="bg1"/>
                </a:solidFill>
              </a:rPr>
              <a:t>Lagrangian Multipliers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Way to convert a constrained optimization problem to one that is easier to solve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>
                <a:solidFill>
                  <a:schemeClr val="bg1"/>
                </a:solidFill>
              </a:rPr>
              <a:t>Kernels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Projecting data into higher-dimensional space makes it linearly separable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>
                <a:solidFill>
                  <a:schemeClr val="bg1"/>
                </a:solidFill>
              </a:rPr>
              <a:t>Complexity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Depends only on the number of training examples, not on dimensionality of the kernel space!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B66CAFB-4B4D-438B-A014-8B624016D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609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u="sng"/>
              <a:t>Overtraining/overfitting</a:t>
            </a:r>
          </a:p>
        </p:txBody>
      </p:sp>
      <p:grpSp>
        <p:nvGrpSpPr>
          <p:cNvPr id="14339" name="Group 38">
            <a:extLst>
              <a:ext uri="{FF2B5EF4-FFF2-40B4-BE49-F238E27FC236}">
                <a16:creationId xmlns:a16="http://schemas.microsoft.com/office/drawing/2014/main" id="{FCC9DAC4-32E8-4517-867B-E80B9400A24A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3505200"/>
            <a:ext cx="4472776" cy="2932502"/>
            <a:chOff x="864" y="1248"/>
            <a:chExt cx="4029" cy="2745"/>
          </a:xfrm>
        </p:grpSpPr>
        <p:sp>
          <p:nvSpPr>
            <p:cNvPr id="14342" name="Oval 4">
              <a:extLst>
                <a:ext uri="{FF2B5EF4-FFF2-40B4-BE49-F238E27FC236}">
                  <a16:creationId xmlns:a16="http://schemas.microsoft.com/office/drawing/2014/main" id="{35918C5A-8D69-4A11-942E-DE95682A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" y="2438"/>
              <a:ext cx="103" cy="11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43" name="Oval 5">
              <a:extLst>
                <a:ext uri="{FF2B5EF4-FFF2-40B4-BE49-F238E27FC236}">
                  <a16:creationId xmlns:a16="http://schemas.microsoft.com/office/drawing/2014/main" id="{53B28667-AF3C-44D2-89A2-14AEC3DF1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" y="2661"/>
              <a:ext cx="104" cy="11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44" name="Oval 6">
              <a:extLst>
                <a:ext uri="{FF2B5EF4-FFF2-40B4-BE49-F238E27FC236}">
                  <a16:creationId xmlns:a16="http://schemas.microsoft.com/office/drawing/2014/main" id="{97ACD5D9-EF5A-4461-B42C-ECA1AB9F8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3168"/>
              <a:ext cx="104" cy="11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45" name="Oval 7">
              <a:extLst>
                <a:ext uri="{FF2B5EF4-FFF2-40B4-BE49-F238E27FC236}">
                  <a16:creationId xmlns:a16="http://schemas.microsoft.com/office/drawing/2014/main" id="{797F8D32-BA9C-45A0-A536-0BA011F42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736"/>
              <a:ext cx="103" cy="11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46" name="Oval 8">
              <a:extLst>
                <a:ext uri="{FF2B5EF4-FFF2-40B4-BE49-F238E27FC236}">
                  <a16:creationId xmlns:a16="http://schemas.microsoft.com/office/drawing/2014/main" id="{31ABC9AD-72C4-43CE-97A1-A35603EED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3256"/>
              <a:ext cx="103" cy="11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47" name="Oval 9">
              <a:extLst>
                <a:ext uri="{FF2B5EF4-FFF2-40B4-BE49-F238E27FC236}">
                  <a16:creationId xmlns:a16="http://schemas.microsoft.com/office/drawing/2014/main" id="{BF25059B-B34F-4587-812E-D7BD6D65C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504"/>
              <a:ext cx="104" cy="11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48" name="Oval 10">
              <a:extLst>
                <a:ext uri="{FF2B5EF4-FFF2-40B4-BE49-F238E27FC236}">
                  <a16:creationId xmlns:a16="http://schemas.microsoft.com/office/drawing/2014/main" id="{0D2E4959-218F-4180-955A-DB78D7EF6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2921"/>
              <a:ext cx="104" cy="11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49" name="Oval 11">
              <a:extLst>
                <a:ext uri="{FF2B5EF4-FFF2-40B4-BE49-F238E27FC236}">
                  <a16:creationId xmlns:a16="http://schemas.microsoft.com/office/drawing/2014/main" id="{2B0CFB6C-BF1A-46DA-B839-63BE39077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3033"/>
              <a:ext cx="104" cy="11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0" name="Oval 12">
              <a:extLst>
                <a:ext uri="{FF2B5EF4-FFF2-40B4-BE49-F238E27FC236}">
                  <a16:creationId xmlns:a16="http://schemas.microsoft.com/office/drawing/2014/main" id="{90A57E48-E29A-41C7-899F-06CF2B9F1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0" y="3702"/>
              <a:ext cx="104" cy="11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1" name="Oval 13">
              <a:extLst>
                <a:ext uri="{FF2B5EF4-FFF2-40B4-BE49-F238E27FC236}">
                  <a16:creationId xmlns:a16="http://schemas.microsoft.com/office/drawing/2014/main" id="{326D700E-6BB7-4C70-AAB9-7048B2345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1516"/>
              <a:ext cx="103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2" name="Oval 14">
              <a:extLst>
                <a:ext uri="{FF2B5EF4-FFF2-40B4-BE49-F238E27FC236}">
                  <a16:creationId xmlns:a16="http://schemas.microsoft.com/office/drawing/2014/main" id="{E8259978-1ABA-4680-8E50-E86EF7F29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" y="1888"/>
              <a:ext cx="104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3" name="Oval 15">
              <a:extLst>
                <a:ext uri="{FF2B5EF4-FFF2-40B4-BE49-F238E27FC236}">
                  <a16:creationId xmlns:a16="http://schemas.microsoft.com/office/drawing/2014/main" id="{0EB3A820-A209-4590-8125-458422CB1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" y="2185"/>
              <a:ext cx="103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4" name="Oval 16">
              <a:extLst>
                <a:ext uri="{FF2B5EF4-FFF2-40B4-BE49-F238E27FC236}">
                  <a16:creationId xmlns:a16="http://schemas.microsoft.com/office/drawing/2014/main" id="{FF6435E1-7D06-4A23-92B8-EA9DA87E2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4" y="2780"/>
              <a:ext cx="104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5" name="Oval 17">
              <a:extLst>
                <a:ext uri="{FF2B5EF4-FFF2-40B4-BE49-F238E27FC236}">
                  <a16:creationId xmlns:a16="http://schemas.microsoft.com/office/drawing/2014/main" id="{2DEE8735-A8BC-444F-93AC-9143C807B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" y="2037"/>
              <a:ext cx="103" cy="11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6" name="Oval 18">
              <a:extLst>
                <a:ext uri="{FF2B5EF4-FFF2-40B4-BE49-F238E27FC236}">
                  <a16:creationId xmlns:a16="http://schemas.microsoft.com/office/drawing/2014/main" id="{760B5A02-CDBF-41AF-93F9-25DB450F1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" y="2371"/>
              <a:ext cx="104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7" name="Oval 19">
              <a:extLst>
                <a:ext uri="{FF2B5EF4-FFF2-40B4-BE49-F238E27FC236}">
                  <a16:creationId xmlns:a16="http://schemas.microsoft.com/office/drawing/2014/main" id="{443F6030-272E-44BA-8C72-DFC98192F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594"/>
              <a:ext cx="103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8" name="Oval 20">
              <a:extLst>
                <a:ext uri="{FF2B5EF4-FFF2-40B4-BE49-F238E27FC236}">
                  <a16:creationId xmlns:a16="http://schemas.microsoft.com/office/drawing/2014/main" id="{3990395B-3FA5-4382-97B1-3F5AEC266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9" y="2148"/>
              <a:ext cx="103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59" name="Oval 21">
              <a:extLst>
                <a:ext uri="{FF2B5EF4-FFF2-40B4-BE49-F238E27FC236}">
                  <a16:creationId xmlns:a16="http://schemas.microsoft.com/office/drawing/2014/main" id="{F4F69437-2834-4736-AEDB-7E5C1C5C7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776"/>
              <a:ext cx="104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60" name="Line 22">
              <a:extLst>
                <a:ext uri="{FF2B5EF4-FFF2-40B4-BE49-F238E27FC236}">
                  <a16:creationId xmlns:a16="http://schemas.microsoft.com/office/drawing/2014/main" id="{50717597-9295-4C54-ACDA-C8EB7E67A3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2" y="1248"/>
              <a:ext cx="0" cy="26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Line 23">
              <a:extLst>
                <a:ext uri="{FF2B5EF4-FFF2-40B4-BE49-F238E27FC236}">
                  <a16:creationId xmlns:a16="http://schemas.microsoft.com/office/drawing/2014/main" id="{961D13E3-1BAD-4D91-9683-F63BF66655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888"/>
              <a:ext cx="3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2" name="Oval 24">
              <a:extLst>
                <a:ext uri="{FF2B5EF4-FFF2-40B4-BE49-F238E27FC236}">
                  <a16:creationId xmlns:a16="http://schemas.microsoft.com/office/drawing/2014/main" id="{F890FC54-A2D3-4FFC-ABEF-E116FE215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371"/>
              <a:ext cx="70" cy="11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63" name="Oval 25">
              <a:extLst>
                <a:ext uri="{FF2B5EF4-FFF2-40B4-BE49-F238E27FC236}">
                  <a16:creationId xmlns:a16="http://schemas.microsoft.com/office/drawing/2014/main" id="{D5F70BA2-E78C-40EE-9F1D-4D8D2CF4C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" y="3594"/>
              <a:ext cx="70" cy="11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64" name="Text Box 26">
              <a:extLst>
                <a:ext uri="{FF2B5EF4-FFF2-40B4-BE49-F238E27FC236}">
                  <a16:creationId xmlns:a16="http://schemas.microsoft.com/office/drawing/2014/main" id="{E239CB4C-0E98-4C42-908E-1D368D55F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9" y="3336"/>
              <a:ext cx="575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/>
                <a:t>=-1</a:t>
              </a:r>
            </a:p>
          </p:txBody>
        </p:sp>
        <p:sp>
          <p:nvSpPr>
            <p:cNvPr id="14365" name="Text Box 27">
              <a:extLst>
                <a:ext uri="{FF2B5EF4-FFF2-40B4-BE49-F238E27FC236}">
                  <a16:creationId xmlns:a16="http://schemas.microsoft.com/office/drawing/2014/main" id="{0D7C4EA8-DC69-4364-B2DF-6716F7275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9" y="3561"/>
              <a:ext cx="644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/>
                <a:t>=+1</a:t>
              </a:r>
            </a:p>
          </p:txBody>
        </p:sp>
        <p:sp>
          <p:nvSpPr>
            <p:cNvPr id="14366" name="Oval 31">
              <a:extLst>
                <a:ext uri="{FF2B5EF4-FFF2-40B4-BE49-F238E27FC236}">
                  <a16:creationId xmlns:a16="http://schemas.microsoft.com/office/drawing/2014/main" id="{F6919186-E27E-41F3-8DAE-69F8695D4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76"/>
              <a:ext cx="144" cy="14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4367" name="Line 35">
              <a:extLst>
                <a:ext uri="{FF2B5EF4-FFF2-40B4-BE49-F238E27FC236}">
                  <a16:creationId xmlns:a16="http://schemas.microsoft.com/office/drawing/2014/main" id="{698C23A5-21C5-4435-B43D-F99C05AD1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680"/>
              <a:ext cx="2256" cy="20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8" name="Freeform 37">
              <a:extLst>
                <a:ext uri="{FF2B5EF4-FFF2-40B4-BE49-F238E27FC236}">
                  <a16:creationId xmlns:a16="http://schemas.microsoft.com/office/drawing/2014/main" id="{3D8A8FC5-6798-496F-BA02-36219BEE9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" y="2325"/>
              <a:ext cx="1646" cy="1425"/>
            </a:xfrm>
            <a:custGeom>
              <a:avLst/>
              <a:gdLst>
                <a:gd name="T0" fmla="*/ 1622 w 1646"/>
                <a:gd name="T1" fmla="*/ 1425 h 1425"/>
                <a:gd name="T2" fmla="*/ 1528 w 1646"/>
                <a:gd name="T3" fmla="*/ 1401 h 1425"/>
                <a:gd name="T4" fmla="*/ 1458 w 1646"/>
                <a:gd name="T5" fmla="*/ 1354 h 1425"/>
                <a:gd name="T6" fmla="*/ 1352 w 1646"/>
                <a:gd name="T7" fmla="*/ 1343 h 1425"/>
                <a:gd name="T8" fmla="*/ 1246 w 1646"/>
                <a:gd name="T9" fmla="*/ 1249 h 1425"/>
                <a:gd name="T10" fmla="*/ 1270 w 1646"/>
                <a:gd name="T11" fmla="*/ 1119 h 1425"/>
                <a:gd name="T12" fmla="*/ 1305 w 1646"/>
                <a:gd name="T13" fmla="*/ 1107 h 1425"/>
                <a:gd name="T14" fmla="*/ 1599 w 1646"/>
                <a:gd name="T15" fmla="*/ 1002 h 1425"/>
                <a:gd name="T16" fmla="*/ 1622 w 1646"/>
                <a:gd name="T17" fmla="*/ 966 h 1425"/>
                <a:gd name="T18" fmla="*/ 1646 w 1646"/>
                <a:gd name="T19" fmla="*/ 896 h 1425"/>
                <a:gd name="T20" fmla="*/ 1422 w 1646"/>
                <a:gd name="T21" fmla="*/ 814 h 1425"/>
                <a:gd name="T22" fmla="*/ 1246 w 1646"/>
                <a:gd name="T23" fmla="*/ 884 h 1425"/>
                <a:gd name="T24" fmla="*/ 1093 w 1646"/>
                <a:gd name="T25" fmla="*/ 837 h 1425"/>
                <a:gd name="T26" fmla="*/ 1058 w 1646"/>
                <a:gd name="T27" fmla="*/ 579 h 1425"/>
                <a:gd name="T28" fmla="*/ 1034 w 1646"/>
                <a:gd name="T29" fmla="*/ 508 h 1425"/>
                <a:gd name="T30" fmla="*/ 952 w 1646"/>
                <a:gd name="T31" fmla="*/ 473 h 1425"/>
                <a:gd name="T32" fmla="*/ 882 w 1646"/>
                <a:gd name="T33" fmla="*/ 449 h 1425"/>
                <a:gd name="T34" fmla="*/ 788 w 1646"/>
                <a:gd name="T35" fmla="*/ 590 h 1425"/>
                <a:gd name="T36" fmla="*/ 752 w 1646"/>
                <a:gd name="T37" fmla="*/ 614 h 1425"/>
                <a:gd name="T38" fmla="*/ 682 w 1646"/>
                <a:gd name="T39" fmla="*/ 637 h 1425"/>
                <a:gd name="T40" fmla="*/ 599 w 1646"/>
                <a:gd name="T41" fmla="*/ 555 h 1425"/>
                <a:gd name="T42" fmla="*/ 611 w 1646"/>
                <a:gd name="T43" fmla="*/ 296 h 1425"/>
                <a:gd name="T44" fmla="*/ 447 w 1646"/>
                <a:gd name="T45" fmla="*/ 85 h 1425"/>
                <a:gd name="T46" fmla="*/ 306 w 1646"/>
                <a:gd name="T47" fmla="*/ 14 h 1425"/>
                <a:gd name="T48" fmla="*/ 0 w 1646"/>
                <a:gd name="T49" fmla="*/ 3 h 142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46"/>
                <a:gd name="T76" fmla="*/ 0 h 1425"/>
                <a:gd name="T77" fmla="*/ 1646 w 1646"/>
                <a:gd name="T78" fmla="*/ 1425 h 142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46" h="1425">
                  <a:moveTo>
                    <a:pt x="1622" y="1425"/>
                  </a:moveTo>
                  <a:cubicBezTo>
                    <a:pt x="1605" y="1421"/>
                    <a:pt x="1549" y="1413"/>
                    <a:pt x="1528" y="1401"/>
                  </a:cubicBezTo>
                  <a:cubicBezTo>
                    <a:pt x="1503" y="1387"/>
                    <a:pt x="1486" y="1357"/>
                    <a:pt x="1458" y="1354"/>
                  </a:cubicBezTo>
                  <a:cubicBezTo>
                    <a:pt x="1423" y="1350"/>
                    <a:pt x="1387" y="1347"/>
                    <a:pt x="1352" y="1343"/>
                  </a:cubicBezTo>
                  <a:cubicBezTo>
                    <a:pt x="1270" y="1315"/>
                    <a:pt x="1274" y="1331"/>
                    <a:pt x="1246" y="1249"/>
                  </a:cubicBezTo>
                  <a:cubicBezTo>
                    <a:pt x="1246" y="1249"/>
                    <a:pt x="1255" y="1134"/>
                    <a:pt x="1270" y="1119"/>
                  </a:cubicBezTo>
                  <a:cubicBezTo>
                    <a:pt x="1279" y="1110"/>
                    <a:pt x="1294" y="1113"/>
                    <a:pt x="1305" y="1107"/>
                  </a:cubicBezTo>
                  <a:cubicBezTo>
                    <a:pt x="1398" y="1061"/>
                    <a:pt x="1499" y="1033"/>
                    <a:pt x="1599" y="1002"/>
                  </a:cubicBezTo>
                  <a:cubicBezTo>
                    <a:pt x="1607" y="990"/>
                    <a:pt x="1616" y="979"/>
                    <a:pt x="1622" y="966"/>
                  </a:cubicBezTo>
                  <a:cubicBezTo>
                    <a:pt x="1632" y="943"/>
                    <a:pt x="1646" y="896"/>
                    <a:pt x="1646" y="896"/>
                  </a:cubicBezTo>
                  <a:cubicBezTo>
                    <a:pt x="1617" y="754"/>
                    <a:pt x="1585" y="803"/>
                    <a:pt x="1422" y="814"/>
                  </a:cubicBezTo>
                  <a:cubicBezTo>
                    <a:pt x="1359" y="835"/>
                    <a:pt x="1308" y="863"/>
                    <a:pt x="1246" y="884"/>
                  </a:cubicBezTo>
                  <a:cubicBezTo>
                    <a:pt x="1179" y="874"/>
                    <a:pt x="1146" y="874"/>
                    <a:pt x="1093" y="837"/>
                  </a:cubicBezTo>
                  <a:cubicBezTo>
                    <a:pt x="1025" y="734"/>
                    <a:pt x="1091" y="846"/>
                    <a:pt x="1058" y="579"/>
                  </a:cubicBezTo>
                  <a:cubicBezTo>
                    <a:pt x="1055" y="554"/>
                    <a:pt x="1055" y="522"/>
                    <a:pt x="1034" y="508"/>
                  </a:cubicBezTo>
                  <a:cubicBezTo>
                    <a:pt x="977" y="469"/>
                    <a:pt x="1023" y="494"/>
                    <a:pt x="952" y="473"/>
                  </a:cubicBezTo>
                  <a:cubicBezTo>
                    <a:pt x="928" y="466"/>
                    <a:pt x="882" y="449"/>
                    <a:pt x="882" y="449"/>
                  </a:cubicBezTo>
                  <a:cubicBezTo>
                    <a:pt x="855" y="489"/>
                    <a:pt x="826" y="559"/>
                    <a:pt x="788" y="590"/>
                  </a:cubicBezTo>
                  <a:cubicBezTo>
                    <a:pt x="777" y="599"/>
                    <a:pt x="765" y="608"/>
                    <a:pt x="752" y="614"/>
                  </a:cubicBezTo>
                  <a:cubicBezTo>
                    <a:pt x="730" y="624"/>
                    <a:pt x="682" y="637"/>
                    <a:pt x="682" y="637"/>
                  </a:cubicBezTo>
                  <a:cubicBezTo>
                    <a:pt x="617" y="622"/>
                    <a:pt x="620" y="616"/>
                    <a:pt x="599" y="555"/>
                  </a:cubicBezTo>
                  <a:cubicBezTo>
                    <a:pt x="611" y="451"/>
                    <a:pt x="631" y="403"/>
                    <a:pt x="611" y="296"/>
                  </a:cubicBezTo>
                  <a:cubicBezTo>
                    <a:pt x="590" y="182"/>
                    <a:pt x="544" y="139"/>
                    <a:pt x="447" y="85"/>
                  </a:cubicBezTo>
                  <a:cubicBezTo>
                    <a:pt x="399" y="58"/>
                    <a:pt x="365" y="18"/>
                    <a:pt x="306" y="14"/>
                  </a:cubicBezTo>
                  <a:cubicBezTo>
                    <a:pt x="86" y="0"/>
                    <a:pt x="188" y="3"/>
                    <a:pt x="0" y="3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sp>
        <p:nvSpPr>
          <p:cNvPr id="14340" name="Text Box 40">
            <a:extLst>
              <a:ext uri="{FF2B5EF4-FFF2-40B4-BE49-F238E27FC236}">
                <a16:creationId xmlns:a16="http://schemas.microsoft.com/office/drawing/2014/main" id="{122557DE-A72B-44BF-A0B5-8116A7C77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2671764"/>
            <a:ext cx="86598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An example: A botanist really knowing trees.Everytime he sees a new tree, </a:t>
            </a:r>
          </a:p>
          <a:p>
            <a:pPr eaLnBrk="1" hangingPunct="1"/>
            <a:r>
              <a:rPr lang="en-US" altLang="en-US" sz="2000"/>
              <a:t>he claims it is not a tree.</a:t>
            </a:r>
          </a:p>
        </p:txBody>
      </p:sp>
      <p:sp>
        <p:nvSpPr>
          <p:cNvPr id="14341" name="Text Box 41">
            <a:extLst>
              <a:ext uri="{FF2B5EF4-FFF2-40B4-BE49-F238E27FC236}">
                <a16:creationId xmlns:a16="http://schemas.microsoft.com/office/drawing/2014/main" id="{D8CAAE2B-D6F8-451F-8941-B63BA1E02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1582739"/>
            <a:ext cx="7947025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A well known problem with machine learning methods is overtraining.</a:t>
            </a:r>
          </a:p>
          <a:p>
            <a:pPr eaLnBrk="1" hangingPunct="1"/>
            <a:r>
              <a:rPr lang="en-US" altLang="en-US" sz="2000"/>
              <a:t>This means that we have learned the training data very well, but </a:t>
            </a:r>
          </a:p>
          <a:p>
            <a:pPr eaLnBrk="1" hangingPunct="1"/>
            <a:r>
              <a:rPr lang="en-US" altLang="en-US" sz="2000"/>
              <a:t>we can not classify unseen examples correctly.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EA96DA5-0204-41C6-BA80-3CF371667C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u="sng"/>
              <a:t>Overtraining/overfitting 2</a:t>
            </a:r>
          </a:p>
        </p:txBody>
      </p:sp>
      <p:sp>
        <p:nvSpPr>
          <p:cNvPr id="15363" name="Text Box 64">
            <a:extLst>
              <a:ext uri="{FF2B5EF4-FFF2-40B4-BE49-F238E27FC236}">
                <a16:creationId xmlns:a16="http://schemas.microsoft.com/office/drawing/2014/main" id="{70F5DEE5-56FE-43AA-A66B-7995ED44A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20976"/>
            <a:ext cx="8382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It can be shown that: The portion, n, of unseen data that will be missclassified is bounded by: </a:t>
            </a:r>
          </a:p>
          <a:p>
            <a:pPr eaLnBrk="1" hangingPunct="1"/>
            <a:r>
              <a:rPr lang="en-US" altLang="en-US" sz="2000"/>
              <a:t>	n </a:t>
            </a:r>
            <a:r>
              <a:rPr lang="en-US" altLang="en-US" sz="2000">
                <a:sym typeface="Symbol" panose="05050102010706020507" pitchFamily="18" charset="2"/>
              </a:rPr>
              <a:t> Number of support vectors / number of training examples</a:t>
            </a:r>
            <a:endParaRPr lang="en-US" altLang="en-US" sz="2000"/>
          </a:p>
        </p:txBody>
      </p:sp>
      <p:sp>
        <p:nvSpPr>
          <p:cNvPr id="15364" name="Text Box 65">
            <a:extLst>
              <a:ext uri="{FF2B5EF4-FFF2-40B4-BE49-F238E27FC236}">
                <a16:creationId xmlns:a16="http://schemas.microsoft.com/office/drawing/2014/main" id="{7D11ADF4-154F-4BBB-A718-ADC8F8C5E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909764"/>
            <a:ext cx="7753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A measure of the risk of overtraining with SVM (there are also other</a:t>
            </a:r>
          </a:p>
          <a:p>
            <a:pPr eaLnBrk="1" hangingPunct="1"/>
            <a:r>
              <a:rPr lang="en-US" altLang="en-US" sz="2000"/>
              <a:t>measures). </a:t>
            </a:r>
          </a:p>
        </p:txBody>
      </p:sp>
      <p:sp>
        <p:nvSpPr>
          <p:cNvPr id="15365" name="Text Box 66">
            <a:extLst>
              <a:ext uri="{FF2B5EF4-FFF2-40B4-BE49-F238E27FC236}">
                <a16:creationId xmlns:a16="http://schemas.microsoft.com/office/drawing/2014/main" id="{ECAF5F8D-1C59-4C61-9564-C66BA29C0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962401"/>
            <a:ext cx="92360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Ockham´s razor principle: Simpler system are better than more complex ones.</a:t>
            </a:r>
          </a:p>
          <a:p>
            <a:pPr eaLnBrk="1" hangingPunct="1"/>
            <a:r>
              <a:rPr lang="en-US" altLang="en-US" sz="2000"/>
              <a:t>In SVM case: fewer support vectors mean a simpler representation of the hyperplane.</a:t>
            </a:r>
          </a:p>
        </p:txBody>
      </p:sp>
      <p:sp>
        <p:nvSpPr>
          <p:cNvPr id="15366" name="Text Box 67">
            <a:extLst>
              <a:ext uri="{FF2B5EF4-FFF2-40B4-BE49-F238E27FC236}">
                <a16:creationId xmlns:a16="http://schemas.microsoft.com/office/drawing/2014/main" id="{CF1FE6AF-A6B3-4294-AEF2-8F4505794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5186363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7" name="Text Box 68">
            <a:extLst>
              <a:ext uri="{FF2B5EF4-FFF2-40B4-BE49-F238E27FC236}">
                <a16:creationId xmlns:a16="http://schemas.microsoft.com/office/drawing/2014/main" id="{3C9769FC-C973-43EE-8155-57E4EFC48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5087939"/>
            <a:ext cx="87741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Example: Understanding a certain cancer if it can be described by one gene </a:t>
            </a:r>
          </a:p>
          <a:p>
            <a:pPr eaLnBrk="1" hangingPunct="1"/>
            <a:r>
              <a:rPr lang="en-US" altLang="en-US" sz="2000"/>
              <a:t>is easier than if we have to describe it with 5000.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DAE1-BE8C-415A-9265-B052B317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baseline="0" dirty="0">
                <a:latin typeface="NimbusSanL-Bold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2518A-F1E2-44ED-A0CB-E2EEDDD6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this Unit 3, we shall discuss the following.</a:t>
            </a:r>
          </a:p>
          <a:p>
            <a:pPr>
              <a:lnSpc>
                <a:spcPct val="150000"/>
              </a:lnSpc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Maximum margin hyperplane : a key concept in SVM.</a:t>
            </a:r>
          </a:p>
          <a:p>
            <a:pPr>
              <a:lnSpc>
                <a:spcPct val="150000"/>
              </a:lnSpc>
            </a:pPr>
            <a:r>
              <a:rPr lang="en-US" sz="2400" b="0" i="0" u="none" strike="noStrike" baseline="0" dirty="0">
                <a:latin typeface="NimbusSanL-Regu"/>
              </a:rPr>
              <a:t> Linear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SVM : a classification technique when training data are linearly separable.</a:t>
            </a:r>
          </a:p>
          <a:p>
            <a:pPr>
              <a:lnSpc>
                <a:spcPct val="150000"/>
              </a:lnSpc>
            </a:pPr>
            <a:r>
              <a:rPr lang="en-US" sz="2400" b="0" i="0" u="none" strike="noStrike" baseline="0" dirty="0">
                <a:latin typeface="NimbusSanL-Regu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Non-linear SVM : a classification technique when training data are linearly non-separable.</a:t>
            </a:r>
          </a:p>
        </p:txBody>
      </p:sp>
    </p:spTree>
    <p:extLst>
      <p:ext uri="{BB962C8B-B14F-4D97-AF65-F5344CB8AC3E}">
        <p14:creationId xmlns:p14="http://schemas.microsoft.com/office/powerpoint/2010/main" val="52708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60FC-F494-4935-8C06-C6A4AE15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Bold"/>
              </a:rPr>
              <a:t>Maximum Margin Hyperplane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80FB7-04E0-45A6-8B14-96559C9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In our subsequent discussion, we shall assume a simplistic situation that given a training data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imbusSanL-Regu"/>
              </a:rPr>
              <a:t>   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D =</a:t>
            </a:r>
            <a:r>
              <a:rPr lang="en-US" sz="2000" dirty="0">
                <a:solidFill>
                  <a:srgbClr val="000000"/>
                </a:solidFill>
                <a:latin typeface="CMSY10"/>
              </a:rPr>
              <a:t>{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1,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2,....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tn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)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with a set of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n samples (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tuples), which belong to two classes either + or - and  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imbusSanL-Regu"/>
              </a:rPr>
              <a:t>   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each tuple is described by two attributes say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A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1,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A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AE73E-B5E5-4C9D-B09C-B89CE6C3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94" y="3158508"/>
            <a:ext cx="4720471" cy="33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7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B3F7-7ABB-400C-A02A-B6EC02A0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Bold"/>
              </a:rPr>
              <a:t>Maximum Margin Hyperplane contd...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B252C-30DE-4D2A-9BED-17D30A6A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Figure 2 shows a plot of data in 2-D. Another simplistic assumption here is that the data is linearly separable, that is, we can find a hyperplane (in this case, it is a straight line) such that all +’s reside on one side whereas all -’s reside on other side of the hyperplane.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From Fig. 2, it can be seen that there are an infinite number of separating lines that can be drawn. Therefore, the following two questions arise: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SanL-Regu"/>
              </a:rPr>
              <a:t> Whether all hyperplanes are equivalent so far the classification of data is concerned?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SanL-Regu"/>
              </a:rPr>
              <a:t> If not, which hyperplane is the best?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We may note that so far the classification error is concerned (with training data), all of them are with zero error.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However, there is no guarantee that all hyperplanes perform equally well on unseen (i.e., test) data.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54F41-3C5E-4F46-99B0-9D72D6D56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36" y="94199"/>
            <a:ext cx="2933445" cy="15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7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ECBC-172E-4868-BC40-F601628C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Bold"/>
              </a:rPr>
              <a:t>Maximum Margin Hyperplane contd...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DB4DD-2981-4058-A1E7-892655F2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Thus, for a good classifier it must choose one of the infinite number of hyperplanes, so that it performs better not only on training data but as well as test data.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To illustrate how the different choices of hyperplane influence the classification error, consider any arbitrary two hyperplanes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 as shown in Fig. 3.</a:t>
            </a: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C4B90-6BFA-4808-9279-A19C0FEE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26" y="3002871"/>
            <a:ext cx="5498993" cy="36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6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C935-4F97-45B4-8919-EE1F0BF9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Bold"/>
              </a:rPr>
              <a:t>Maximum Margin Hyperplane contd...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8E221-ABF5-4D70-A6E2-ED50E6FC0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Fig. 3, two hyperplanes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 have their own boundaries called decision boundaries(denoted as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11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12 for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21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22 for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2).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 decision boundary is a boundary which is parallel to hyperplane and touches the closest class in one side of the hyperplane.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distance between the two decision boundaries of a hyperplane is called the margin. So, if data is classified using Hyperplane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1, then it is with larger margin then using Hyperplane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margin of hyperplane implies the error in classifier. In other words, the larger the margin, lower is the classification error.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Kharagpur) Data Analytics Autumn 2018 14 / 131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11C2A-BE4D-4EFE-AE2C-2C064C4C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82" y="4296792"/>
            <a:ext cx="4348438" cy="23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9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E145-D624-405D-A7D7-8396271A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Bold"/>
              </a:rPr>
              <a:t>Maximum Margin Hyperplane contd...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7488D-EF74-4684-8121-FCA29377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Intuitively, the classifier that contains hyperplane with a small margin are more susceptible to model over fitting and tend to classify with weak confidence on unseen data.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Thus during the training or learning phase, the approach would be to search for the hyperplane with maximum margin.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Such a hyperplane is called </a:t>
            </a:r>
            <a:r>
              <a:rPr lang="en-US" sz="1800" b="1" i="0" u="none" strike="noStrike" baseline="0" dirty="0">
                <a:latin typeface="NimbusSanL-Bold"/>
              </a:rPr>
              <a:t>maximum margin hyperplane </a:t>
            </a:r>
            <a:r>
              <a:rPr lang="en-US" sz="1800" b="0" i="0" u="none" strike="noStrike" baseline="0" dirty="0">
                <a:latin typeface="NimbusSanL-Regu"/>
              </a:rPr>
              <a:t>and abbreviated as MMH.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We may note the shortest distance from a hyperplane to one of its decision boundary is equal to the shortest distance from the hyperplane to the decision boundary at its other side.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Alternatively, hyperplane is at the middle of its decision boundaries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74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1B14-C2F3-4906-8C84-5DF5E95EA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0539"/>
            <a:ext cx="9144000" cy="1299423"/>
          </a:xfrm>
        </p:spPr>
        <p:txBody>
          <a:bodyPr/>
          <a:lstStyle/>
          <a:p>
            <a:r>
              <a:rPr lang="en-US" b="1" dirty="0"/>
              <a:t>Linear SVM </a:t>
            </a:r>
          </a:p>
        </p:txBody>
      </p:sp>
    </p:spTree>
    <p:extLst>
      <p:ext uri="{BB962C8B-B14F-4D97-AF65-F5344CB8AC3E}">
        <p14:creationId xmlns:p14="http://schemas.microsoft.com/office/powerpoint/2010/main" val="172594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147D-3740-44A5-90C5-410EADD6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723"/>
            <a:ext cx="10515600" cy="1079901"/>
          </a:xfrm>
        </p:spPr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Bold"/>
              </a:rPr>
              <a:t>Topics to be covered...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65EC-CD6B-48BB-8B29-10E4A93D3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Introduction to SVM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Concept of maximum margin hyperplane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Linear SVM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1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Calculation of MMH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2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Learning a linear SVM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3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Classifying a test sample using linear SVM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4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Classifying multi-class data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Non-linear SVM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Concept of non-linear data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Soft-margin SVM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Kernel Trick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52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CE37837-AA4B-4DAA-B8BE-8C117B2FB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Specifying a line and margin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4A1C547-BFBF-4F16-9335-8B025CBA33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34290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sz="2400"/>
              <a:t>Plus-plane   =    </a:t>
            </a:r>
            <a:r>
              <a:rPr lang="en-US" altLang="en-US" sz="2400" i="1"/>
              <a:t>{ </a:t>
            </a:r>
            <a:r>
              <a:rPr lang="en-US" altLang="en-US" sz="2400" b="1" i="1"/>
              <a:t>x</a:t>
            </a:r>
            <a:r>
              <a:rPr lang="en-US" altLang="en-US" sz="2400" i="1"/>
              <a:t> : </a:t>
            </a:r>
            <a:r>
              <a:rPr lang="en-US" altLang="en-US" sz="2400" b="1" i="1"/>
              <a:t>w</a:t>
            </a:r>
            <a:r>
              <a:rPr lang="en-US" altLang="en-US" sz="2400" i="1"/>
              <a:t> . </a:t>
            </a:r>
            <a:r>
              <a:rPr lang="en-US" altLang="en-US" sz="2400" b="1" i="1"/>
              <a:t>x</a:t>
            </a:r>
            <a:r>
              <a:rPr lang="en-US" altLang="en-US" sz="2400" i="1"/>
              <a:t> + b = +1 }</a:t>
            </a:r>
          </a:p>
          <a:p>
            <a:pPr eaLnBrk="1" hangingPunct="1"/>
            <a:r>
              <a:rPr lang="en-US" altLang="en-US" sz="2400"/>
              <a:t>Minus-plane =   </a:t>
            </a:r>
            <a:r>
              <a:rPr lang="en-US" altLang="en-US" sz="2400" i="1"/>
              <a:t>{ </a:t>
            </a:r>
            <a:r>
              <a:rPr lang="en-US" altLang="en-US" sz="2400" b="1" i="1"/>
              <a:t>x</a:t>
            </a:r>
            <a:r>
              <a:rPr lang="en-US" altLang="en-US" sz="2400" i="1"/>
              <a:t> : </a:t>
            </a:r>
            <a:r>
              <a:rPr lang="en-US" altLang="en-US" sz="2400" b="1" i="1"/>
              <a:t>w</a:t>
            </a:r>
            <a:r>
              <a:rPr lang="en-US" altLang="en-US" sz="2400" i="1"/>
              <a:t> . </a:t>
            </a:r>
            <a:r>
              <a:rPr lang="en-US" altLang="en-US" sz="2400" b="1" i="1"/>
              <a:t>x</a:t>
            </a:r>
            <a:r>
              <a:rPr lang="en-US" altLang="en-US" sz="2400" i="1"/>
              <a:t> + b = -1 }</a:t>
            </a:r>
          </a:p>
          <a:p>
            <a:pPr eaLnBrk="1" hangingPunct="1"/>
            <a:endParaRPr lang="en-US" altLang="en-US" sz="2400" i="1"/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C0970D39-CC49-4974-A39A-6B06480672F1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3816350" y="1709738"/>
            <a:ext cx="29718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47947086-1430-416C-B152-3BFE0A1D20B9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3962400" y="200025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D95214BB-79FC-49CF-AF3E-BB4CF9681641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4106863" y="2289175"/>
            <a:ext cx="2971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7097DCB2-2566-49E8-AA93-82E898752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838201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hlink"/>
                </a:solidFill>
              </a:rPr>
              <a:t>Plus-Plane</a:t>
            </a: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3C3A8AB7-6FCB-45DD-8D77-AD9E00C19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600201"/>
            <a:ext cx="1981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folHlink"/>
                </a:solidFill>
              </a:rPr>
              <a:t>Minus-Plane</a:t>
            </a:r>
          </a:p>
        </p:txBody>
      </p:sp>
      <p:sp>
        <p:nvSpPr>
          <p:cNvPr id="16393" name="Freeform 9">
            <a:extLst>
              <a:ext uri="{FF2B5EF4-FFF2-40B4-BE49-F238E27FC236}">
                <a16:creationId xmlns:a16="http://schemas.microsoft.com/office/drawing/2014/main" id="{365AD394-EC05-4790-B7CA-D219389011E4}"/>
              </a:ext>
            </a:extLst>
          </p:cNvPr>
          <p:cNvSpPr>
            <a:spLocks/>
          </p:cNvSpPr>
          <p:nvPr/>
        </p:nvSpPr>
        <p:spPr bwMode="auto">
          <a:xfrm>
            <a:off x="6775450" y="1687513"/>
            <a:ext cx="1055688" cy="369332"/>
          </a:xfrm>
          <a:custGeom>
            <a:avLst/>
            <a:gdLst>
              <a:gd name="T0" fmla="*/ 1675905494 w 665"/>
              <a:gd name="T1" fmla="*/ 186490944 h 95"/>
              <a:gd name="T2" fmla="*/ 390625198 w 665"/>
              <a:gd name="T3" fmla="*/ 206652127 h 95"/>
              <a:gd name="T4" fmla="*/ 131048187 w 665"/>
              <a:gd name="T5" fmla="*/ 131047691 h 95"/>
              <a:gd name="T6" fmla="*/ 20161260 w 665"/>
              <a:gd name="T7" fmla="*/ 57962608 h 95"/>
              <a:gd name="T8" fmla="*/ 0 w 665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5"/>
              <a:gd name="T16" fmla="*/ 0 h 95"/>
              <a:gd name="T17" fmla="*/ 665 w 665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5" h="95">
                <a:moveTo>
                  <a:pt x="665" y="74"/>
                </a:moveTo>
                <a:cubicBezTo>
                  <a:pt x="347" y="95"/>
                  <a:pt x="517" y="91"/>
                  <a:pt x="155" y="82"/>
                </a:cubicBezTo>
                <a:cubicBezTo>
                  <a:pt x="119" y="74"/>
                  <a:pt x="87" y="63"/>
                  <a:pt x="52" y="52"/>
                </a:cubicBezTo>
                <a:cubicBezTo>
                  <a:pt x="37" y="42"/>
                  <a:pt x="14" y="40"/>
                  <a:pt x="8" y="23"/>
                </a:cubicBezTo>
                <a:cubicBezTo>
                  <a:pt x="5" y="15"/>
                  <a:pt x="0" y="0"/>
                  <a:pt x="0" y="0"/>
                </a:cubicBezTo>
              </a:path>
            </a:pathLst>
          </a:cu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394" name="Freeform 10">
            <a:extLst>
              <a:ext uri="{FF2B5EF4-FFF2-40B4-BE49-F238E27FC236}">
                <a16:creationId xmlns:a16="http://schemas.microsoft.com/office/drawing/2014/main" id="{32DEDB87-FE8B-40F4-A892-9A6A72193A72}"/>
              </a:ext>
            </a:extLst>
          </p:cNvPr>
          <p:cNvSpPr>
            <a:spLocks/>
          </p:cNvSpPr>
          <p:nvPr/>
        </p:nvSpPr>
        <p:spPr bwMode="auto">
          <a:xfrm>
            <a:off x="6459538" y="1090613"/>
            <a:ext cx="692150" cy="369332"/>
          </a:xfrm>
          <a:custGeom>
            <a:avLst/>
            <a:gdLst>
              <a:gd name="T0" fmla="*/ 1098788125 w 436"/>
              <a:gd name="T1" fmla="*/ 0 h 81"/>
              <a:gd name="T2" fmla="*/ 929938450 w 436"/>
              <a:gd name="T3" fmla="*/ 73083453 h 81"/>
              <a:gd name="T4" fmla="*/ 688003450 w 436"/>
              <a:gd name="T5" fmla="*/ 166329666 h 81"/>
              <a:gd name="T6" fmla="*/ 483870000 w 436"/>
              <a:gd name="T7" fmla="*/ 204131069 h 81"/>
              <a:gd name="T8" fmla="*/ 148688425 w 436"/>
              <a:gd name="T9" fmla="*/ 148687847 h 81"/>
              <a:gd name="T10" fmla="*/ 0 w 436"/>
              <a:gd name="T11" fmla="*/ 37801403 h 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6"/>
              <a:gd name="T19" fmla="*/ 0 h 81"/>
              <a:gd name="T20" fmla="*/ 436 w 436"/>
              <a:gd name="T21" fmla="*/ 81 h 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6" h="81">
                <a:moveTo>
                  <a:pt x="436" y="0"/>
                </a:moveTo>
                <a:cubicBezTo>
                  <a:pt x="411" y="8"/>
                  <a:pt x="394" y="21"/>
                  <a:pt x="369" y="29"/>
                </a:cubicBezTo>
                <a:cubicBezTo>
                  <a:pt x="340" y="49"/>
                  <a:pt x="308" y="59"/>
                  <a:pt x="273" y="66"/>
                </a:cubicBezTo>
                <a:cubicBezTo>
                  <a:pt x="246" y="71"/>
                  <a:pt x="192" y="81"/>
                  <a:pt x="192" y="81"/>
                </a:cubicBezTo>
                <a:cubicBezTo>
                  <a:pt x="127" y="76"/>
                  <a:pt x="110" y="75"/>
                  <a:pt x="59" y="59"/>
                </a:cubicBezTo>
                <a:cubicBezTo>
                  <a:pt x="38" y="45"/>
                  <a:pt x="23" y="26"/>
                  <a:pt x="0" y="15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395" name="Text Box 11">
            <a:extLst>
              <a:ext uri="{FF2B5EF4-FFF2-40B4-BE49-F238E27FC236}">
                <a16:creationId xmlns:a16="http://schemas.microsoft.com/office/drawing/2014/main" id="{BB7DDBD1-6BC5-4FD4-B205-3FDCF99E1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219201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/>
              <a:t>Classifier Boundary</a:t>
            </a:r>
          </a:p>
        </p:txBody>
      </p:sp>
      <p:sp>
        <p:nvSpPr>
          <p:cNvPr id="16396" name="Freeform 12">
            <a:extLst>
              <a:ext uri="{FF2B5EF4-FFF2-40B4-BE49-F238E27FC236}">
                <a16:creationId xmlns:a16="http://schemas.microsoft.com/office/drawing/2014/main" id="{F0DB25E7-8EE7-49C0-91DC-9B07CFB84AFB}"/>
              </a:ext>
            </a:extLst>
          </p:cNvPr>
          <p:cNvSpPr>
            <a:spLocks/>
          </p:cNvSpPr>
          <p:nvPr/>
        </p:nvSpPr>
        <p:spPr bwMode="auto">
          <a:xfrm>
            <a:off x="6588126" y="1430338"/>
            <a:ext cx="1465263" cy="369332"/>
          </a:xfrm>
          <a:custGeom>
            <a:avLst/>
            <a:gdLst>
              <a:gd name="T0" fmla="*/ 2147483646 w 923"/>
              <a:gd name="T1" fmla="*/ 0 h 44"/>
              <a:gd name="T2" fmla="*/ 1786792185 w 923"/>
              <a:gd name="T3" fmla="*/ 110886875 h 44"/>
              <a:gd name="T4" fmla="*/ 912296874 w 923"/>
              <a:gd name="T5" fmla="*/ 93246575 h 44"/>
              <a:gd name="T6" fmla="*/ 0 w 923"/>
              <a:gd name="T7" fmla="*/ 17640300 h 44"/>
              <a:gd name="T8" fmla="*/ 0 60000 65536"/>
              <a:gd name="T9" fmla="*/ 0 60000 65536"/>
              <a:gd name="T10" fmla="*/ 0 60000 65536"/>
              <a:gd name="T11" fmla="*/ 0 60000 65536"/>
              <a:gd name="T12" fmla="*/ 0 w 923"/>
              <a:gd name="T13" fmla="*/ 0 h 44"/>
              <a:gd name="T14" fmla="*/ 923 w 923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3" h="44">
                <a:moveTo>
                  <a:pt x="923" y="0"/>
                </a:moveTo>
                <a:cubicBezTo>
                  <a:pt x="857" y="34"/>
                  <a:pt x="782" y="37"/>
                  <a:pt x="709" y="44"/>
                </a:cubicBezTo>
                <a:cubicBezTo>
                  <a:pt x="593" y="42"/>
                  <a:pt x="478" y="42"/>
                  <a:pt x="362" y="37"/>
                </a:cubicBezTo>
                <a:cubicBezTo>
                  <a:pt x="241" y="32"/>
                  <a:pt x="122" y="7"/>
                  <a:pt x="0" y="7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397" name="Text Box 13">
            <a:extLst>
              <a:ext uri="{FF2B5EF4-FFF2-40B4-BE49-F238E27FC236}">
                <a16:creationId xmlns:a16="http://schemas.microsoft.com/office/drawing/2014/main" id="{CF08C36D-552C-4812-A0BE-0BE2D044FCC1}"/>
              </a:ext>
            </a:extLst>
          </p:cNvPr>
          <p:cNvSpPr txBox="1">
            <a:spLocks noChangeArrowheads="1"/>
          </p:cNvSpPr>
          <p:nvPr/>
        </p:nvSpPr>
        <p:spPr bwMode="auto">
          <a:xfrm rot="20013014">
            <a:off x="3276600" y="1219201"/>
            <a:ext cx="3048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hlink"/>
                </a:solidFill>
              </a:rPr>
              <a:t>“Predict Class = +1” zone</a:t>
            </a: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1667A3BC-D4F9-4D78-A57A-44DDDC536844}"/>
              </a:ext>
            </a:extLst>
          </p:cNvPr>
          <p:cNvSpPr txBox="1">
            <a:spLocks noChangeArrowheads="1"/>
          </p:cNvSpPr>
          <p:nvPr/>
        </p:nvSpPr>
        <p:spPr bwMode="auto">
          <a:xfrm rot="20013014">
            <a:off x="4351338" y="2243139"/>
            <a:ext cx="2887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folHlink"/>
                </a:solidFill>
              </a:rPr>
              <a:t>“Predict Class = -1” zone</a:t>
            </a:r>
          </a:p>
        </p:txBody>
      </p:sp>
      <p:graphicFrame>
        <p:nvGraphicFramePr>
          <p:cNvPr id="646254" name="Group 110">
            <a:extLst>
              <a:ext uri="{FF2B5EF4-FFF2-40B4-BE49-F238E27FC236}">
                <a16:creationId xmlns:a16="http://schemas.microsoft.com/office/drawing/2014/main" id="{2DA3E876-6CFE-41DE-B061-2BF02728A88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286000" y="4495800"/>
          <a:ext cx="7278688" cy="1940014"/>
        </p:xfrm>
        <a:graphic>
          <a:graphicData uri="http://schemas.openxmlformats.org/drawingml/2006/table">
            <a:tbl>
              <a:tblPr/>
              <a:tblGrid>
                <a:gridCol w="181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0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1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5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Classify as..</a:t>
                      </a:r>
                    </a:p>
                  </a:txBody>
                  <a:tcPr marT="45699" marB="45699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+1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if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w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 . </a:t>
                      </a: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x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itchFamily="34" charset="0"/>
                        </a:rPr>
                        <a:t> + b &gt;= 1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699" marB="4569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</a:rPr>
                        <a:t>-1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</a:rPr>
                        <a:t>if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</a:rPr>
                        <a:t>w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</a:rPr>
                        <a:t> . </a:t>
                      </a: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</a:rPr>
                        <a:t>x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</a:rPr>
                        <a:t> + b &lt;= -1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8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699" marB="45699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Universe explodes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if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 &lt; </a:t>
                      </a: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. </a:t>
                      </a: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x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+ b &lt; 1</a:t>
                      </a:r>
                    </a:p>
                  </a:txBody>
                  <a:tcPr marT="45699" marB="45699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12" name="Text Box 111">
            <a:extLst>
              <a:ext uri="{FF2B5EF4-FFF2-40B4-BE49-F238E27FC236}">
                <a16:creationId xmlns:a16="http://schemas.microsoft.com/office/drawing/2014/main" id="{3204547B-15E5-4F7E-8DF4-D0E4D888C794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124200" y="2438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hlink"/>
                </a:solidFill>
              </a:rPr>
              <a:t>wx+b=1</a:t>
            </a:r>
          </a:p>
        </p:txBody>
      </p:sp>
      <p:sp>
        <p:nvSpPr>
          <p:cNvPr id="16413" name="Text Box 112">
            <a:extLst>
              <a:ext uri="{FF2B5EF4-FFF2-40B4-BE49-F238E27FC236}">
                <a16:creationId xmlns:a16="http://schemas.microsoft.com/office/drawing/2014/main" id="{2AC83FA6-2503-4007-A6BC-6D833286CF97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278188" y="2708275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/>
              <a:t>wx+b=0</a:t>
            </a:r>
          </a:p>
        </p:txBody>
      </p:sp>
      <p:sp>
        <p:nvSpPr>
          <p:cNvPr id="16414" name="Text Box 113">
            <a:extLst>
              <a:ext uri="{FF2B5EF4-FFF2-40B4-BE49-F238E27FC236}">
                <a16:creationId xmlns:a16="http://schemas.microsoft.com/office/drawing/2014/main" id="{8695B985-DB4A-4772-8EAA-A5E8D13714BA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429000" y="295275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wx+b=-1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89EF15A-969C-4100-B8C1-9D4CCEE43E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Computing the margin width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2D5D920-A6A5-4F87-B6E4-D6F6755537D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3429000"/>
            <a:ext cx="8686800" cy="3048000"/>
          </a:xfrm>
        </p:spPr>
        <p:txBody>
          <a:bodyPr/>
          <a:lstStyle/>
          <a:p>
            <a:pPr eaLnBrk="1" hangingPunct="1"/>
            <a:r>
              <a:rPr lang="en-US" altLang="en-US" sz="2400"/>
              <a:t>Plus-plane   =    </a:t>
            </a:r>
            <a:r>
              <a:rPr lang="en-US" altLang="en-US" sz="2400" i="1"/>
              <a:t>{ </a:t>
            </a:r>
            <a:r>
              <a:rPr lang="en-US" altLang="en-US" sz="2400" b="1" i="1"/>
              <a:t>x</a:t>
            </a:r>
            <a:r>
              <a:rPr lang="en-US" altLang="en-US" sz="2400" i="1"/>
              <a:t> : </a:t>
            </a:r>
            <a:r>
              <a:rPr lang="en-US" altLang="en-US" sz="2400" b="1" i="1"/>
              <a:t>w</a:t>
            </a:r>
            <a:r>
              <a:rPr lang="en-US" altLang="en-US" sz="2400" i="1"/>
              <a:t> . </a:t>
            </a:r>
            <a:r>
              <a:rPr lang="en-US" altLang="en-US" sz="2400" b="1" i="1"/>
              <a:t>x</a:t>
            </a:r>
            <a:r>
              <a:rPr lang="en-US" altLang="en-US" sz="2400" i="1"/>
              <a:t> + b = +1 }</a:t>
            </a:r>
          </a:p>
          <a:p>
            <a:pPr eaLnBrk="1" hangingPunct="1"/>
            <a:r>
              <a:rPr lang="en-US" altLang="en-US" sz="2400"/>
              <a:t>Minus-plane =   </a:t>
            </a:r>
            <a:r>
              <a:rPr lang="en-US" altLang="en-US" sz="2400" i="1"/>
              <a:t>{ </a:t>
            </a:r>
            <a:r>
              <a:rPr lang="en-US" altLang="en-US" sz="2400" b="1" i="1"/>
              <a:t>x</a:t>
            </a:r>
            <a:r>
              <a:rPr lang="en-US" altLang="en-US" sz="2400" i="1"/>
              <a:t> : </a:t>
            </a:r>
            <a:r>
              <a:rPr lang="en-US" altLang="en-US" sz="2400" b="1" i="1"/>
              <a:t>w</a:t>
            </a:r>
            <a:r>
              <a:rPr lang="en-US" altLang="en-US" sz="2400" i="1"/>
              <a:t> . </a:t>
            </a:r>
            <a:r>
              <a:rPr lang="en-US" altLang="en-US" sz="2400" b="1" i="1"/>
              <a:t>x</a:t>
            </a:r>
            <a:r>
              <a:rPr lang="en-US" altLang="en-US" sz="2400" i="1"/>
              <a:t> + b = -1 }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solidFill>
                  <a:srgbClr val="00CC00"/>
                </a:solidFill>
              </a:rPr>
              <a:t>Claim:</a:t>
            </a:r>
            <a:r>
              <a:rPr lang="en-US" altLang="en-US" sz="2400"/>
              <a:t> The vector </a:t>
            </a:r>
            <a:r>
              <a:rPr lang="en-US" altLang="en-US" sz="2400" b="1"/>
              <a:t>w</a:t>
            </a:r>
            <a:r>
              <a:rPr lang="en-US" altLang="en-US" sz="2400"/>
              <a:t> is perpendicular to the Plus Plane. </a:t>
            </a:r>
            <a:r>
              <a:rPr lang="en-US" altLang="en-US" sz="2400">
                <a:solidFill>
                  <a:srgbClr val="00CC00"/>
                </a:solidFill>
              </a:rPr>
              <a:t>Why?</a:t>
            </a:r>
          </a:p>
          <a:p>
            <a:pPr eaLnBrk="1" hangingPunct="1"/>
            <a:endParaRPr lang="en-US" altLang="en-US" sz="2400"/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23EB8878-91B3-4E5D-A1F3-300F9257AADD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3816350" y="1709738"/>
            <a:ext cx="29718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A99DFDED-675B-4E9B-A757-0386650C82CE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3962400" y="200025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BCCAABC2-ABB4-4EE2-BFC8-3DDA935FB5C9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4106863" y="2289175"/>
            <a:ext cx="2971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396B1279-346A-4B65-9E4E-900379598E7F}"/>
              </a:ext>
            </a:extLst>
          </p:cNvPr>
          <p:cNvSpPr txBox="1">
            <a:spLocks noChangeArrowheads="1"/>
          </p:cNvSpPr>
          <p:nvPr/>
        </p:nvSpPr>
        <p:spPr bwMode="auto">
          <a:xfrm rot="20013014">
            <a:off x="3276600" y="1219201"/>
            <a:ext cx="3048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hlink"/>
                </a:solidFill>
              </a:rPr>
              <a:t>“Predict Class = +1” zone</a:t>
            </a: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C9A37CE2-FBF4-4F29-ADDB-30A9000DE5CF}"/>
              </a:ext>
            </a:extLst>
          </p:cNvPr>
          <p:cNvSpPr txBox="1">
            <a:spLocks noChangeArrowheads="1"/>
          </p:cNvSpPr>
          <p:nvPr/>
        </p:nvSpPr>
        <p:spPr bwMode="auto">
          <a:xfrm rot="20013014">
            <a:off x="4351338" y="2243139"/>
            <a:ext cx="2887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folHlink"/>
                </a:solidFill>
              </a:rPr>
              <a:t>“Predict Class = -1” zone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82F8D06F-8129-464D-BE71-EE3FEB091120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124200" y="2438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hlink"/>
                </a:solidFill>
              </a:rPr>
              <a:t>wx+b=1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A1460CC8-A2C8-45DB-AA3D-676515DA48CA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278188" y="2708275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/>
              <a:t>wx+b=0</a:t>
            </a:r>
          </a:p>
        </p:txBody>
      </p:sp>
      <p:sp>
        <p:nvSpPr>
          <p:cNvPr id="17419" name="Text Box 11">
            <a:extLst>
              <a:ext uri="{FF2B5EF4-FFF2-40B4-BE49-F238E27FC236}">
                <a16:creationId xmlns:a16="http://schemas.microsoft.com/office/drawing/2014/main" id="{AF02C637-18B6-4D35-A395-09804926B9B9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429000" y="295275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wx+b=-1</a:t>
            </a:r>
          </a:p>
        </p:txBody>
      </p:sp>
      <p:sp>
        <p:nvSpPr>
          <p:cNvPr id="17420" name="Line 12">
            <a:extLst>
              <a:ext uri="{FF2B5EF4-FFF2-40B4-BE49-F238E27FC236}">
                <a16:creationId xmlns:a16="http://schemas.microsoft.com/office/drawing/2014/main" id="{9639CE34-8506-4C1F-813E-29316C7E02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4489" y="1019175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943541C8-4E49-4A8D-A037-A507971DD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5" y="973139"/>
            <a:ext cx="2592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i="1"/>
              <a:t>M =</a:t>
            </a:r>
            <a:r>
              <a:rPr lang="en-US" altLang="en-US" sz="2000"/>
              <a:t> Margin Width</a:t>
            </a: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24EB63EC-4701-46EF-A572-7E34006CC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25" y="1758950"/>
            <a:ext cx="362108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How do we compute </a:t>
            </a:r>
            <a:r>
              <a:rPr lang="en-US" altLang="en-US" i="1"/>
              <a:t>M</a:t>
            </a:r>
            <a:r>
              <a:rPr lang="en-US" altLang="en-US"/>
              <a:t> in terms of </a:t>
            </a:r>
            <a:r>
              <a:rPr lang="en-US" altLang="en-US" b="1" i="1"/>
              <a:t>w</a:t>
            </a:r>
            <a:r>
              <a:rPr lang="en-US" altLang="en-US"/>
              <a:t> and </a:t>
            </a:r>
            <a:r>
              <a:rPr lang="en-US" altLang="en-US" i="1"/>
              <a:t>b</a:t>
            </a:r>
            <a:r>
              <a:rPr lang="en-US" altLang="en-US"/>
              <a:t>?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DD2F600-C7DF-49B8-BFC1-84532A520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Computing the margin width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029FB905-265C-4062-BA21-1D05C146350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3429000"/>
            <a:ext cx="8686800" cy="3048000"/>
          </a:xfrm>
        </p:spPr>
        <p:txBody>
          <a:bodyPr/>
          <a:lstStyle/>
          <a:p>
            <a:pPr eaLnBrk="1" hangingPunct="1"/>
            <a:r>
              <a:rPr lang="en-US" altLang="en-US" sz="2400"/>
              <a:t>Plus-plane   =    </a:t>
            </a:r>
            <a:r>
              <a:rPr lang="en-US" altLang="en-US" sz="2400" i="1"/>
              <a:t>{ </a:t>
            </a:r>
            <a:r>
              <a:rPr lang="en-US" altLang="en-US" sz="2400" b="1" i="1"/>
              <a:t>x</a:t>
            </a:r>
            <a:r>
              <a:rPr lang="en-US" altLang="en-US" sz="2400" i="1"/>
              <a:t> : </a:t>
            </a:r>
            <a:r>
              <a:rPr lang="en-US" altLang="en-US" sz="2400" b="1" i="1"/>
              <a:t>w</a:t>
            </a:r>
            <a:r>
              <a:rPr lang="en-US" altLang="en-US" sz="2400" i="1"/>
              <a:t> . </a:t>
            </a:r>
            <a:r>
              <a:rPr lang="en-US" altLang="en-US" sz="2400" b="1" i="1"/>
              <a:t>x</a:t>
            </a:r>
            <a:r>
              <a:rPr lang="en-US" altLang="en-US" sz="2400" i="1"/>
              <a:t> + b = +1 }</a:t>
            </a:r>
          </a:p>
          <a:p>
            <a:pPr eaLnBrk="1" hangingPunct="1"/>
            <a:r>
              <a:rPr lang="en-US" altLang="en-US" sz="2400"/>
              <a:t>Minus-plane =   </a:t>
            </a:r>
            <a:r>
              <a:rPr lang="en-US" altLang="en-US" sz="2400" i="1"/>
              <a:t>{ </a:t>
            </a:r>
            <a:r>
              <a:rPr lang="en-US" altLang="en-US" sz="2400" b="1" i="1"/>
              <a:t>x</a:t>
            </a:r>
            <a:r>
              <a:rPr lang="en-US" altLang="en-US" sz="2400" i="1"/>
              <a:t> : </a:t>
            </a:r>
            <a:r>
              <a:rPr lang="en-US" altLang="en-US" sz="2400" b="1" i="1"/>
              <a:t>w</a:t>
            </a:r>
            <a:r>
              <a:rPr lang="en-US" altLang="en-US" sz="2400" i="1"/>
              <a:t> . </a:t>
            </a:r>
            <a:r>
              <a:rPr lang="en-US" altLang="en-US" sz="2400" b="1" i="1"/>
              <a:t>x</a:t>
            </a:r>
            <a:r>
              <a:rPr lang="en-US" altLang="en-US" sz="2400" i="1"/>
              <a:t> + b = -1 }</a:t>
            </a:r>
          </a:p>
          <a:p>
            <a:pPr eaLnBrk="1" hangingPunct="1"/>
            <a:r>
              <a:rPr lang="en-US" altLang="en-US" sz="2400"/>
              <a:t>The vector </a:t>
            </a:r>
            <a:r>
              <a:rPr lang="en-US" altLang="en-US" sz="2400" b="1"/>
              <a:t>w</a:t>
            </a:r>
            <a:r>
              <a:rPr lang="en-US" altLang="en-US" sz="2400"/>
              <a:t> is perpendicular to the Plus Plane</a:t>
            </a:r>
          </a:p>
          <a:p>
            <a:pPr eaLnBrk="1" hangingPunct="1"/>
            <a:r>
              <a:rPr lang="en-US" altLang="en-US" sz="2400"/>
              <a:t>Let </a:t>
            </a:r>
            <a:r>
              <a:rPr lang="en-US" altLang="en-US" sz="2400" b="1" i="1"/>
              <a:t>x</a:t>
            </a:r>
            <a:r>
              <a:rPr lang="en-US" altLang="en-US" sz="2400" b="1" i="1" baseline="30000"/>
              <a:t>-</a:t>
            </a:r>
            <a:r>
              <a:rPr lang="en-US" altLang="en-US" sz="2400"/>
              <a:t> be any point on the minus plane</a:t>
            </a:r>
          </a:p>
          <a:p>
            <a:pPr eaLnBrk="1" hangingPunct="1"/>
            <a:r>
              <a:rPr lang="en-US" altLang="en-US" sz="2400"/>
              <a:t>Let </a:t>
            </a:r>
            <a:r>
              <a:rPr lang="en-US" altLang="en-US" sz="2400" b="1" i="1"/>
              <a:t>x</a:t>
            </a:r>
            <a:r>
              <a:rPr lang="en-US" altLang="en-US" sz="2400" b="1" i="1" baseline="30000"/>
              <a:t>+</a:t>
            </a:r>
            <a:r>
              <a:rPr lang="en-US" altLang="en-US" sz="2400"/>
              <a:t> be the closest plus-plane-point to </a:t>
            </a:r>
            <a:r>
              <a:rPr lang="en-US" altLang="en-US" sz="2400" b="1" i="1"/>
              <a:t>x</a:t>
            </a:r>
            <a:r>
              <a:rPr lang="en-US" altLang="en-US" sz="2400" b="1" i="1" baseline="30000"/>
              <a:t>-</a:t>
            </a:r>
            <a:r>
              <a:rPr lang="en-US" altLang="en-US" sz="2400"/>
              <a:t>.</a:t>
            </a: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80B40643-0944-40D5-9947-2B1020A6545A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3816350" y="1709738"/>
            <a:ext cx="29718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7B30A8C3-7FDB-4DA3-BE58-3C005726EE0F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3962400" y="200025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1382ADA8-C656-4A63-8424-C98DE8D2C3F4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4106863" y="2289175"/>
            <a:ext cx="2971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995D9505-4A35-4919-9CE2-BE0605049105}"/>
              </a:ext>
            </a:extLst>
          </p:cNvPr>
          <p:cNvSpPr txBox="1">
            <a:spLocks noChangeArrowheads="1"/>
          </p:cNvSpPr>
          <p:nvPr/>
        </p:nvSpPr>
        <p:spPr bwMode="auto">
          <a:xfrm rot="20013014">
            <a:off x="3276600" y="1219201"/>
            <a:ext cx="3048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hlink"/>
                </a:solidFill>
              </a:rPr>
              <a:t>“Predict Class = +1” zone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CB5A11E9-0F29-4137-952B-22526788F5E6}"/>
              </a:ext>
            </a:extLst>
          </p:cNvPr>
          <p:cNvSpPr txBox="1">
            <a:spLocks noChangeArrowheads="1"/>
          </p:cNvSpPr>
          <p:nvPr/>
        </p:nvSpPr>
        <p:spPr bwMode="auto">
          <a:xfrm rot="20013014">
            <a:off x="4351338" y="2243139"/>
            <a:ext cx="2887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folHlink"/>
                </a:solidFill>
              </a:rPr>
              <a:t>“Predict Class = -1” zone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B5951924-2E7A-464C-A227-85200645E604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124200" y="2438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hlink"/>
                </a:solidFill>
              </a:rPr>
              <a:t>wx+b=1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B7E94E56-767F-4026-9FB5-5575021C75D9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278188" y="2708275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/>
              <a:t>wx+b=0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30AB254D-24CD-466B-BCBF-32E56D82AB5A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429000" y="295275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wx+b=-1</a:t>
            </a:r>
          </a:p>
        </p:txBody>
      </p:sp>
      <p:sp>
        <p:nvSpPr>
          <p:cNvPr id="19468" name="Line 12">
            <a:extLst>
              <a:ext uri="{FF2B5EF4-FFF2-40B4-BE49-F238E27FC236}">
                <a16:creationId xmlns:a16="http://schemas.microsoft.com/office/drawing/2014/main" id="{25D07373-B912-4D1D-880A-CF1A7C861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4489" y="1019175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5012AAEE-5278-4D82-BE1B-DAA23CB1C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5" y="973139"/>
            <a:ext cx="2592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i="1"/>
              <a:t>M =</a:t>
            </a:r>
            <a:r>
              <a:rPr lang="en-US" altLang="en-US" sz="2000"/>
              <a:t> Margin Width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CFD9BA55-F3B8-4678-BB84-ED9C9B76B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25" y="1758950"/>
            <a:ext cx="362108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How do we compute </a:t>
            </a:r>
            <a:r>
              <a:rPr lang="en-US" altLang="en-US" i="1"/>
              <a:t>M</a:t>
            </a:r>
            <a:r>
              <a:rPr lang="en-US" altLang="en-US"/>
              <a:t> in terms of </a:t>
            </a:r>
            <a:r>
              <a:rPr lang="en-US" altLang="en-US" b="1" i="1"/>
              <a:t>w</a:t>
            </a:r>
            <a:r>
              <a:rPr lang="en-US" altLang="en-US"/>
              <a:t> and </a:t>
            </a:r>
            <a:r>
              <a:rPr lang="en-US" altLang="en-US" i="1"/>
              <a:t>b</a:t>
            </a:r>
            <a:r>
              <a:rPr lang="en-US" altLang="en-US"/>
              <a:t>?</a:t>
            </a:r>
          </a:p>
        </p:txBody>
      </p:sp>
      <p:sp>
        <p:nvSpPr>
          <p:cNvPr id="19471" name="Oval 17">
            <a:extLst>
              <a:ext uri="{FF2B5EF4-FFF2-40B4-BE49-F238E27FC236}">
                <a16:creationId xmlns:a16="http://schemas.microsoft.com/office/drawing/2014/main" id="{173326EE-32C3-4AC1-8C6F-99276E53A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100" y="1779260"/>
            <a:ext cx="259766" cy="562630"/>
          </a:xfrm>
          <a:prstGeom prst="ellipse">
            <a:avLst/>
          </a:prstGeom>
          <a:solidFill>
            <a:srgbClr val="990099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IN" altLang="en-US" sz="2000"/>
          </a:p>
        </p:txBody>
      </p:sp>
      <p:sp>
        <p:nvSpPr>
          <p:cNvPr id="19472" name="Text Box 19">
            <a:extLst>
              <a:ext uri="{FF2B5EF4-FFF2-40B4-BE49-F238E27FC236}">
                <a16:creationId xmlns:a16="http://schemas.microsoft.com/office/drawing/2014/main" id="{66572400-0DD6-475F-81D4-66424141B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114" y="2006601"/>
            <a:ext cx="515937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9900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 i="1">
                <a:solidFill>
                  <a:srgbClr val="990099"/>
                </a:solidFill>
              </a:rPr>
              <a:t>x</a:t>
            </a:r>
            <a:r>
              <a:rPr lang="en-US" altLang="en-US" sz="2400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19473" name="Oval 20">
            <a:extLst>
              <a:ext uri="{FF2B5EF4-FFF2-40B4-BE49-F238E27FC236}">
                <a16:creationId xmlns:a16="http://schemas.microsoft.com/office/drawing/2014/main" id="{463E670C-2D8A-48B9-BEBF-E1F60FB64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1217285"/>
            <a:ext cx="259766" cy="562630"/>
          </a:xfrm>
          <a:prstGeom prst="ellipse">
            <a:avLst/>
          </a:pr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IN" altLang="en-US" sz="2000"/>
          </a:p>
        </p:txBody>
      </p:sp>
      <p:sp>
        <p:nvSpPr>
          <p:cNvPr id="19474" name="Text Box 21">
            <a:extLst>
              <a:ext uri="{FF2B5EF4-FFF2-40B4-BE49-F238E27FC236}">
                <a16:creationId xmlns:a16="http://schemas.microsoft.com/office/drawing/2014/main" id="{674E8CE8-8A8A-4880-B6BA-0BB8489AF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9" y="1022351"/>
            <a:ext cx="515937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 i="1">
                <a:solidFill>
                  <a:srgbClr val="CC3300"/>
                </a:solidFill>
              </a:rPr>
              <a:t>x</a:t>
            </a:r>
            <a:r>
              <a:rPr lang="en-US" altLang="en-US" sz="2400" i="1" baseline="30000">
                <a:solidFill>
                  <a:srgbClr val="CC3300"/>
                </a:solidFill>
              </a:rPr>
              <a:t>+</a:t>
            </a:r>
          </a:p>
        </p:txBody>
      </p:sp>
      <p:grpSp>
        <p:nvGrpSpPr>
          <p:cNvPr id="19475" name="Group 25">
            <a:extLst>
              <a:ext uri="{FF2B5EF4-FFF2-40B4-BE49-F238E27FC236}">
                <a16:creationId xmlns:a16="http://schemas.microsoft.com/office/drawing/2014/main" id="{16B78D85-6347-4D4A-8F92-AC7B61959B01}"/>
              </a:ext>
            </a:extLst>
          </p:cNvPr>
          <p:cNvGrpSpPr>
            <a:grpSpLocks/>
          </p:cNvGrpSpPr>
          <p:nvPr/>
        </p:nvGrpSpPr>
        <p:grpSpPr bwMode="auto">
          <a:xfrm>
            <a:off x="8915400" y="4572001"/>
            <a:ext cx="1593850" cy="1065213"/>
            <a:chOff x="4656" y="2880"/>
            <a:chExt cx="1004" cy="671"/>
          </a:xfrm>
        </p:grpSpPr>
        <p:sp>
          <p:nvSpPr>
            <p:cNvPr id="19476" name="AutoShape 23">
              <a:extLst>
                <a:ext uri="{FF2B5EF4-FFF2-40B4-BE49-F238E27FC236}">
                  <a16:creationId xmlns:a16="http://schemas.microsoft.com/office/drawing/2014/main" id="{10129CBC-E0E3-4E72-A08B-E9DBDA614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80"/>
              <a:ext cx="1004" cy="671"/>
            </a:xfrm>
            <a:prstGeom prst="wedgeRectCallout">
              <a:avLst>
                <a:gd name="adj1" fmla="val -131972"/>
                <a:gd name="adj2" fmla="val -8718"/>
              </a:avLst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/>
                <a:t>Any location in </a:t>
              </a:r>
              <a:r>
                <a:rPr lang="en-US" altLang="en-US" sz="1600">
                  <a:sym typeface="Math1" pitchFamily="2" charset="2"/>
                </a:rPr>
                <a:t></a:t>
              </a:r>
              <a:r>
                <a:rPr lang="en-US" altLang="en-US" sz="1600" baseline="30000">
                  <a:sym typeface="Math1" pitchFamily="2" charset="2"/>
                </a:rPr>
                <a:t>m</a:t>
              </a:r>
              <a:r>
                <a:rPr lang="en-US" altLang="en-US" sz="1600">
                  <a:sym typeface="Math1" pitchFamily="2" charset="2"/>
                </a:rPr>
                <a:t>: not necessarily a datapoint</a:t>
              </a:r>
              <a:endParaRPr lang="en-US" altLang="en-US" sz="1600"/>
            </a:p>
          </p:txBody>
        </p:sp>
        <p:sp>
          <p:nvSpPr>
            <p:cNvPr id="19477" name="AutoShape 24">
              <a:extLst>
                <a:ext uri="{FF2B5EF4-FFF2-40B4-BE49-F238E27FC236}">
                  <a16:creationId xmlns:a16="http://schemas.microsoft.com/office/drawing/2014/main" id="{81793AD3-6B92-4DA3-8A6B-040602131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80"/>
              <a:ext cx="1004" cy="671"/>
            </a:xfrm>
            <a:prstGeom prst="wedgeRectCallout">
              <a:avLst>
                <a:gd name="adj1" fmla="val -94523"/>
                <a:gd name="adj2" fmla="val 31222"/>
              </a:avLst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/>
                <a:t>Any location in </a:t>
              </a:r>
              <a:r>
                <a:rPr lang="en-US" altLang="en-US" sz="1600">
                  <a:sym typeface="Math1" pitchFamily="2" charset="2"/>
                </a:rPr>
                <a:t>R</a:t>
              </a:r>
              <a:r>
                <a:rPr lang="en-US" altLang="en-US" sz="1600" baseline="30000">
                  <a:sym typeface="Math1" pitchFamily="2" charset="2"/>
                </a:rPr>
                <a:t>m</a:t>
              </a:r>
              <a:r>
                <a:rPr lang="en-US" altLang="en-US" sz="1600">
                  <a:sym typeface="Math1" pitchFamily="2" charset="2"/>
                </a:rPr>
                <a:t>: not necessarily a datapoint</a:t>
              </a:r>
              <a:endParaRPr lang="en-US" altLang="en-US" sz="1600"/>
            </a:p>
          </p:txBody>
        </p:sp>
      </p:grp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1C7F624-A01C-4950-B7DE-6C467846E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Computing the margin width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4A7DDD7-99B2-4798-B04A-D42B3F95A8A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1" y="3311525"/>
            <a:ext cx="3235325" cy="31067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What we know:</a:t>
            </a:r>
          </a:p>
          <a:p>
            <a:pPr eaLnBrk="1" hangingPunct="1"/>
            <a:r>
              <a:rPr lang="en-US" altLang="en-US" sz="2400" b="1" i="1">
                <a:solidFill>
                  <a:schemeClr val="hlink"/>
                </a:solidFill>
              </a:rPr>
              <a:t>w</a:t>
            </a:r>
            <a:r>
              <a:rPr lang="en-US" altLang="en-US" sz="2400" i="1">
                <a:solidFill>
                  <a:schemeClr val="hlink"/>
                </a:solidFill>
              </a:rPr>
              <a:t> . </a:t>
            </a:r>
            <a:r>
              <a:rPr lang="en-US" altLang="en-US" sz="2400" b="1" i="1">
                <a:solidFill>
                  <a:schemeClr val="hlink"/>
                </a:solidFill>
              </a:rPr>
              <a:t>x</a:t>
            </a:r>
            <a:r>
              <a:rPr lang="en-US" altLang="en-US" sz="2400" b="1" i="1" baseline="30000">
                <a:solidFill>
                  <a:schemeClr val="hlink"/>
                </a:solidFill>
              </a:rPr>
              <a:t>+</a:t>
            </a:r>
            <a:r>
              <a:rPr lang="en-US" altLang="en-US" sz="2400" i="1">
                <a:solidFill>
                  <a:schemeClr val="hlink"/>
                </a:solidFill>
              </a:rPr>
              <a:t> + b = +1 </a:t>
            </a:r>
          </a:p>
          <a:p>
            <a:pPr eaLnBrk="1" hangingPunct="1"/>
            <a:r>
              <a:rPr lang="en-US" altLang="en-US" sz="2400" b="1" i="1"/>
              <a:t>w</a:t>
            </a:r>
            <a:r>
              <a:rPr lang="en-US" altLang="en-US" sz="2400" i="1"/>
              <a:t> . </a:t>
            </a:r>
            <a:r>
              <a:rPr lang="en-US" altLang="en-US" sz="2400" b="1" i="1"/>
              <a:t>x</a:t>
            </a:r>
            <a:r>
              <a:rPr lang="en-US" altLang="en-US" sz="2400" b="1" i="1" baseline="30000"/>
              <a:t>-</a:t>
            </a:r>
            <a:r>
              <a:rPr lang="en-US" altLang="en-US" sz="2400" i="1"/>
              <a:t> + b = -1 </a:t>
            </a:r>
          </a:p>
          <a:p>
            <a:pPr eaLnBrk="1" hangingPunct="1"/>
            <a:r>
              <a:rPr lang="en-US" altLang="en-US" sz="2400" b="1" i="1">
                <a:solidFill>
                  <a:schemeClr val="hlink"/>
                </a:solidFill>
              </a:rPr>
              <a:t>x</a:t>
            </a:r>
            <a:r>
              <a:rPr lang="en-US" altLang="en-US" sz="2400" b="1" i="1" baseline="30000">
                <a:solidFill>
                  <a:schemeClr val="hlink"/>
                </a:solidFill>
              </a:rPr>
              <a:t>+</a:t>
            </a:r>
            <a:r>
              <a:rPr lang="en-US" altLang="en-US" sz="2400">
                <a:solidFill>
                  <a:schemeClr val="hlink"/>
                </a:solidFill>
              </a:rPr>
              <a:t> = </a:t>
            </a:r>
            <a:r>
              <a:rPr lang="en-US" altLang="en-US" sz="2400" b="1" i="1">
                <a:solidFill>
                  <a:schemeClr val="hlink"/>
                </a:solidFill>
              </a:rPr>
              <a:t>x</a:t>
            </a:r>
            <a:r>
              <a:rPr lang="en-US" altLang="en-US" sz="2400" b="1" i="1" baseline="30000">
                <a:solidFill>
                  <a:schemeClr val="hlink"/>
                </a:solidFill>
              </a:rPr>
              <a:t>-</a:t>
            </a:r>
            <a:r>
              <a:rPr lang="en-US" altLang="en-US" sz="2400">
                <a:solidFill>
                  <a:schemeClr val="hlink"/>
                </a:solidFill>
              </a:rPr>
              <a:t> + </a:t>
            </a:r>
            <a:r>
              <a:rPr lang="en-US" altLang="en-US" sz="2400" i="1">
                <a:solidFill>
                  <a:schemeClr val="hlink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400">
                <a:solidFill>
                  <a:schemeClr val="hlink"/>
                </a:solidFill>
              </a:rPr>
              <a:t> </a:t>
            </a:r>
            <a:r>
              <a:rPr lang="en-US" altLang="en-US" sz="2400" b="1" i="1">
                <a:solidFill>
                  <a:schemeClr val="hlink"/>
                </a:solidFill>
              </a:rPr>
              <a:t>w</a:t>
            </a:r>
          </a:p>
          <a:p>
            <a:pPr eaLnBrk="1" hangingPunct="1"/>
            <a:r>
              <a:rPr lang="en-US" altLang="en-US" sz="2400"/>
              <a:t>|</a:t>
            </a:r>
            <a:r>
              <a:rPr lang="en-US" altLang="en-US" sz="2400" b="1" i="1"/>
              <a:t>x</a:t>
            </a:r>
            <a:r>
              <a:rPr lang="en-US" altLang="en-US" sz="2400" b="1" i="1" baseline="30000"/>
              <a:t>+</a:t>
            </a:r>
            <a:r>
              <a:rPr lang="en-US" altLang="en-US" sz="2400"/>
              <a:t> - </a:t>
            </a:r>
            <a:r>
              <a:rPr lang="en-US" altLang="en-US" sz="2400" b="1" i="1"/>
              <a:t>x</a:t>
            </a:r>
            <a:r>
              <a:rPr lang="en-US" altLang="en-US" sz="2400" b="1" i="1" baseline="30000"/>
              <a:t>-</a:t>
            </a:r>
            <a:r>
              <a:rPr lang="en-US" altLang="en-US" sz="2400"/>
              <a:t> | </a:t>
            </a:r>
            <a:r>
              <a:rPr lang="en-US" altLang="en-US" sz="2400" i="1"/>
              <a:t>= M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It’s now easy to get </a:t>
            </a:r>
            <a:r>
              <a:rPr lang="en-US" altLang="en-US" sz="2400" i="1"/>
              <a:t>M</a:t>
            </a:r>
            <a:r>
              <a:rPr lang="en-US" altLang="en-US" sz="2400"/>
              <a:t> in terms of </a:t>
            </a:r>
            <a:r>
              <a:rPr lang="en-US" altLang="en-US" sz="2400" b="1" i="1"/>
              <a:t>w</a:t>
            </a:r>
            <a:r>
              <a:rPr lang="en-US" altLang="en-US" sz="2400"/>
              <a:t> and </a:t>
            </a:r>
            <a:r>
              <a:rPr lang="en-US" altLang="en-US" sz="2400" i="1"/>
              <a:t>b</a:t>
            </a:r>
          </a:p>
        </p:txBody>
      </p:sp>
      <p:sp>
        <p:nvSpPr>
          <p:cNvPr id="23556" name="Line 4">
            <a:extLst>
              <a:ext uri="{FF2B5EF4-FFF2-40B4-BE49-F238E27FC236}">
                <a16:creationId xmlns:a16="http://schemas.microsoft.com/office/drawing/2014/main" id="{9F397FDE-759E-45FF-AAA4-C6D9A17DE8E9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3816350" y="1709738"/>
            <a:ext cx="29718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AD7EE28A-A680-4DEF-84AD-4BAFD08726D7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3962400" y="2000250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Line 6">
            <a:extLst>
              <a:ext uri="{FF2B5EF4-FFF2-40B4-BE49-F238E27FC236}">
                <a16:creationId xmlns:a16="http://schemas.microsoft.com/office/drawing/2014/main" id="{046FC347-E650-4403-B451-9F9A1CDCBD1B}"/>
              </a:ext>
            </a:extLst>
          </p:cNvPr>
          <p:cNvSpPr>
            <a:spLocks noChangeShapeType="1"/>
          </p:cNvSpPr>
          <p:nvPr/>
        </p:nvSpPr>
        <p:spPr bwMode="auto">
          <a:xfrm rot="20000665">
            <a:off x="4106863" y="2289175"/>
            <a:ext cx="29718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A168C315-6DB8-4AE9-82A3-13865BFA98F9}"/>
              </a:ext>
            </a:extLst>
          </p:cNvPr>
          <p:cNvSpPr txBox="1">
            <a:spLocks noChangeArrowheads="1"/>
          </p:cNvSpPr>
          <p:nvPr/>
        </p:nvSpPr>
        <p:spPr bwMode="auto">
          <a:xfrm rot="20013014">
            <a:off x="3276600" y="1219201"/>
            <a:ext cx="3048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hlink"/>
                </a:solidFill>
              </a:rPr>
              <a:t>“Predict Class = +1” zone</a:t>
            </a:r>
          </a:p>
        </p:txBody>
      </p:sp>
      <p:sp>
        <p:nvSpPr>
          <p:cNvPr id="23560" name="Text Box 8">
            <a:extLst>
              <a:ext uri="{FF2B5EF4-FFF2-40B4-BE49-F238E27FC236}">
                <a16:creationId xmlns:a16="http://schemas.microsoft.com/office/drawing/2014/main" id="{6DCC7D93-6248-4471-9EF7-AE028B140855}"/>
              </a:ext>
            </a:extLst>
          </p:cNvPr>
          <p:cNvSpPr txBox="1">
            <a:spLocks noChangeArrowheads="1"/>
          </p:cNvSpPr>
          <p:nvPr/>
        </p:nvSpPr>
        <p:spPr bwMode="auto">
          <a:xfrm rot="20013014">
            <a:off x="4351338" y="2243139"/>
            <a:ext cx="2887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folHlink"/>
                </a:solidFill>
              </a:rPr>
              <a:t>“Predict Class = -1” zone</a:t>
            </a:r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A5FD02A1-2CFD-458F-9D59-25B37D135FE8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124200" y="2438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hlink"/>
                </a:solidFill>
              </a:rPr>
              <a:t>wx+b=1</a:t>
            </a:r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25496D3C-5901-4E55-9715-FA09B76A6433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278188" y="2708275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/>
              <a:t>wx+b=0</a:t>
            </a:r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1BDF9354-0189-4F5B-A346-6AF3E891A591}"/>
              </a:ext>
            </a:extLst>
          </p:cNvPr>
          <p:cNvSpPr txBox="1">
            <a:spLocks noChangeArrowheads="1"/>
          </p:cNvSpPr>
          <p:nvPr/>
        </p:nvSpPr>
        <p:spPr bwMode="auto">
          <a:xfrm rot="19822108">
            <a:off x="3429000" y="295275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chemeClr val="folHlink"/>
                </a:solidFill>
              </a:rPr>
              <a:t>wx+b=-1</a:t>
            </a:r>
          </a:p>
        </p:txBody>
      </p:sp>
      <p:sp>
        <p:nvSpPr>
          <p:cNvPr id="23564" name="Line 12">
            <a:extLst>
              <a:ext uri="{FF2B5EF4-FFF2-40B4-BE49-F238E27FC236}">
                <a16:creationId xmlns:a16="http://schemas.microsoft.com/office/drawing/2014/main" id="{F4FC2F12-AA60-4D22-BA3D-24E32436F7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4489" y="1019175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65" name="Text Box 13">
            <a:extLst>
              <a:ext uri="{FF2B5EF4-FFF2-40B4-BE49-F238E27FC236}">
                <a16:creationId xmlns:a16="http://schemas.microsoft.com/office/drawing/2014/main" id="{65912EEC-C341-4BF3-9088-15909A789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5" y="973139"/>
            <a:ext cx="2592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i="1"/>
              <a:t>M =</a:t>
            </a:r>
            <a:r>
              <a:rPr lang="en-US" altLang="en-US" sz="2000"/>
              <a:t> Margin Width</a:t>
            </a:r>
          </a:p>
        </p:txBody>
      </p:sp>
      <p:sp>
        <p:nvSpPr>
          <p:cNvPr id="23566" name="Text Box 14">
            <a:extLst>
              <a:ext uri="{FF2B5EF4-FFF2-40B4-BE49-F238E27FC236}">
                <a16:creationId xmlns:a16="http://schemas.microsoft.com/office/drawing/2014/main" id="{1DA6DE17-4404-4463-BF84-4B4D904BD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539" y="2590801"/>
            <a:ext cx="4160837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i="1"/>
              <a:t>w</a:t>
            </a:r>
            <a:r>
              <a:rPr lang="en-US" altLang="en-US" sz="2400" i="1"/>
              <a:t> . (</a:t>
            </a:r>
            <a:r>
              <a:rPr lang="en-US" altLang="en-US" sz="2400" b="1" i="1"/>
              <a:t>x </a:t>
            </a:r>
            <a:r>
              <a:rPr lang="en-US" altLang="en-US" sz="2400" b="1" i="1" baseline="30000"/>
              <a:t>-</a:t>
            </a:r>
            <a:r>
              <a:rPr lang="en-US" altLang="en-US" sz="2400"/>
              <a:t> + </a:t>
            </a:r>
            <a:r>
              <a:rPr lang="en-US" altLang="en-US" sz="2400" i="1">
                <a:latin typeface="Symbol" panose="05050102010706020507" pitchFamily="18" charset="2"/>
              </a:rPr>
              <a:t>l</a:t>
            </a:r>
            <a:r>
              <a:rPr lang="en-US" altLang="en-US" sz="2400">
                <a:latin typeface="Symbol" panose="05050102010706020507" pitchFamily="18" charset="2"/>
              </a:rPr>
              <a:t> </a:t>
            </a:r>
            <a:r>
              <a:rPr lang="en-US" altLang="en-US" sz="2400" b="1" i="1"/>
              <a:t>w)</a:t>
            </a:r>
            <a:r>
              <a:rPr lang="en-US" altLang="en-US" sz="2400" i="1"/>
              <a:t> + b = 1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/>
              <a:t>=&gt;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i="1"/>
              <a:t>w</a:t>
            </a:r>
            <a:r>
              <a:rPr lang="en-US" altLang="en-US" sz="2400" i="1"/>
              <a:t> . </a:t>
            </a:r>
            <a:r>
              <a:rPr lang="en-US" altLang="en-US" sz="2400" b="1" i="1"/>
              <a:t>x </a:t>
            </a:r>
            <a:r>
              <a:rPr lang="en-US" altLang="en-US" sz="2400" b="1" i="1" baseline="30000"/>
              <a:t>-</a:t>
            </a:r>
            <a:r>
              <a:rPr lang="en-US" altLang="en-US" sz="2400"/>
              <a:t> </a:t>
            </a:r>
            <a:r>
              <a:rPr lang="en-US" altLang="en-US" sz="2400" i="1"/>
              <a:t>+ b</a:t>
            </a:r>
            <a:r>
              <a:rPr lang="en-US" altLang="en-US" sz="2400"/>
              <a:t> + </a:t>
            </a:r>
            <a:r>
              <a:rPr lang="en-US" altLang="en-US" sz="2400" i="1">
                <a:latin typeface="Symbol" panose="05050102010706020507" pitchFamily="18" charset="2"/>
              </a:rPr>
              <a:t>l</a:t>
            </a:r>
            <a:r>
              <a:rPr lang="en-US" altLang="en-US" sz="2400">
                <a:latin typeface="Symbol" panose="05050102010706020507" pitchFamily="18" charset="2"/>
              </a:rPr>
              <a:t> </a:t>
            </a:r>
            <a:r>
              <a:rPr lang="en-US" altLang="en-US" sz="2400" b="1" i="1"/>
              <a:t>w</a:t>
            </a:r>
            <a:r>
              <a:rPr lang="en-US" altLang="en-US" sz="2400"/>
              <a:t> .</a:t>
            </a:r>
            <a:r>
              <a:rPr lang="en-US" altLang="en-US" sz="2400" b="1" i="1"/>
              <a:t>w</a:t>
            </a:r>
            <a:r>
              <a:rPr lang="en-US" altLang="en-US" sz="2400" i="1"/>
              <a:t> = 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/>
              <a:t>=&gt;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/>
              <a:t>-1 + </a:t>
            </a:r>
            <a:r>
              <a:rPr lang="en-US" altLang="en-US" sz="2400" i="1">
                <a:latin typeface="Symbol" panose="05050102010706020507" pitchFamily="18" charset="2"/>
              </a:rPr>
              <a:t>l</a:t>
            </a:r>
            <a:r>
              <a:rPr lang="en-US" altLang="en-US" sz="2400">
                <a:latin typeface="Symbol" panose="05050102010706020507" pitchFamily="18" charset="2"/>
              </a:rPr>
              <a:t> </a:t>
            </a:r>
            <a:r>
              <a:rPr lang="en-US" altLang="en-US" sz="2400" b="1" i="1"/>
              <a:t>w</a:t>
            </a:r>
            <a:r>
              <a:rPr lang="en-US" altLang="en-US" sz="2400"/>
              <a:t> .</a:t>
            </a:r>
            <a:r>
              <a:rPr lang="en-US" altLang="en-US" sz="2400" b="1" i="1"/>
              <a:t>w</a:t>
            </a:r>
            <a:r>
              <a:rPr lang="en-US" altLang="en-US" sz="2400" i="1"/>
              <a:t> = 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i="1"/>
              <a:t>=&gt;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2F289441-8F29-4C2F-9E59-6915DBA12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100" y="1779260"/>
            <a:ext cx="259766" cy="562630"/>
          </a:xfrm>
          <a:prstGeom prst="ellipse">
            <a:avLst/>
          </a:prstGeom>
          <a:solidFill>
            <a:srgbClr val="990099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IN" altLang="en-US" sz="2000"/>
          </a:p>
        </p:txBody>
      </p:sp>
      <p:sp>
        <p:nvSpPr>
          <p:cNvPr id="23568" name="Text Box 16">
            <a:extLst>
              <a:ext uri="{FF2B5EF4-FFF2-40B4-BE49-F238E27FC236}">
                <a16:creationId xmlns:a16="http://schemas.microsoft.com/office/drawing/2014/main" id="{831919FC-A59C-4478-8686-A963C2885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114" y="2006601"/>
            <a:ext cx="515937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99009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 i="1">
                <a:solidFill>
                  <a:srgbClr val="990099"/>
                </a:solidFill>
              </a:rPr>
              <a:t>x</a:t>
            </a:r>
            <a:r>
              <a:rPr lang="en-US" altLang="en-US" sz="2400" i="1" baseline="30000">
                <a:solidFill>
                  <a:srgbClr val="990099"/>
                </a:solidFill>
              </a:rPr>
              <a:t>-</a:t>
            </a:r>
          </a:p>
        </p:txBody>
      </p:sp>
      <p:sp>
        <p:nvSpPr>
          <p:cNvPr id="23569" name="Oval 17">
            <a:extLst>
              <a:ext uri="{FF2B5EF4-FFF2-40B4-BE49-F238E27FC236}">
                <a16:creationId xmlns:a16="http://schemas.microsoft.com/office/drawing/2014/main" id="{B95E4E69-3C13-452C-8DDD-953089DC1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1217285"/>
            <a:ext cx="259766" cy="562630"/>
          </a:xfrm>
          <a:prstGeom prst="ellipse">
            <a:avLst/>
          </a:prstGeom>
          <a:solidFill>
            <a:srgbClr val="CC33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IN" altLang="en-US" sz="2000"/>
          </a:p>
        </p:txBody>
      </p:sp>
      <p:sp>
        <p:nvSpPr>
          <p:cNvPr id="23570" name="Text Box 18">
            <a:extLst>
              <a:ext uri="{FF2B5EF4-FFF2-40B4-BE49-F238E27FC236}">
                <a16:creationId xmlns:a16="http://schemas.microsoft.com/office/drawing/2014/main" id="{A63ADF4F-927C-48BB-A793-DBE8B92FD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9" y="1022351"/>
            <a:ext cx="515937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C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 i="1">
                <a:solidFill>
                  <a:srgbClr val="CC3300"/>
                </a:solidFill>
              </a:rPr>
              <a:t>x</a:t>
            </a:r>
            <a:r>
              <a:rPr lang="en-US" altLang="en-US" sz="2400" i="1" baseline="30000">
                <a:solidFill>
                  <a:srgbClr val="CC3300"/>
                </a:solidFill>
              </a:rPr>
              <a:t>+</a:t>
            </a:r>
          </a:p>
        </p:txBody>
      </p:sp>
      <p:graphicFrame>
        <p:nvGraphicFramePr>
          <p:cNvPr id="23571" name="Object 19">
            <a:extLst>
              <a:ext uri="{FF2B5EF4-FFF2-40B4-BE49-F238E27FC236}">
                <a16:creationId xmlns:a16="http://schemas.microsoft.com/office/drawing/2014/main" id="{D1561A2D-EEA0-4FC4-B8D8-CE1954C2E047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7131050" y="5627688"/>
          <a:ext cx="13335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3" imgW="571252" imgH="393529" progId="Equation.3">
                  <p:embed/>
                </p:oleObj>
              </mc:Choice>
              <mc:Fallback>
                <p:oleObj name="Equation" r:id="rId3" imgW="571252" imgH="393529" progId="Equation.3">
                  <p:embed/>
                  <p:pic>
                    <p:nvPicPr>
                      <p:cNvPr id="23571" name="Object 19">
                        <a:extLst>
                          <a:ext uri="{FF2B5EF4-FFF2-40B4-BE49-F238E27FC236}">
                            <a16:creationId xmlns:a16="http://schemas.microsoft.com/office/drawing/2014/main" id="{D1561A2D-EEA0-4FC4-B8D8-CE1954C2E0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1050" y="5627688"/>
                        <a:ext cx="1333500" cy="91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2" name="Freeform 20">
            <a:extLst>
              <a:ext uri="{FF2B5EF4-FFF2-40B4-BE49-F238E27FC236}">
                <a16:creationId xmlns:a16="http://schemas.microsoft.com/office/drawing/2014/main" id="{DE5388BC-79C2-4F5F-AAB2-2B0BA3A6DC20}"/>
              </a:ext>
            </a:extLst>
          </p:cNvPr>
          <p:cNvSpPr>
            <a:spLocks/>
          </p:cNvSpPr>
          <p:nvPr/>
        </p:nvSpPr>
        <p:spPr bwMode="auto">
          <a:xfrm>
            <a:off x="4454526" y="2825750"/>
            <a:ext cx="1946275" cy="369332"/>
          </a:xfrm>
          <a:custGeom>
            <a:avLst/>
            <a:gdLst>
              <a:gd name="T0" fmla="*/ 0 w 1211"/>
              <a:gd name="T1" fmla="*/ 2147483646 h 295"/>
              <a:gd name="T2" fmla="*/ 953117064 w 1211"/>
              <a:gd name="T3" fmla="*/ 2013316368 h 295"/>
              <a:gd name="T4" fmla="*/ 1260491905 w 1211"/>
              <a:gd name="T5" fmla="*/ 1453219696 h 295"/>
              <a:gd name="T6" fmla="*/ 1583363017 w 1211"/>
              <a:gd name="T7" fmla="*/ 787163100 h 295"/>
              <a:gd name="T8" fmla="*/ 2147483646 w 1211"/>
              <a:gd name="T9" fmla="*/ 0 h 295"/>
              <a:gd name="T10" fmla="*/ 2147483646 w 1211"/>
              <a:gd name="T11" fmla="*/ 105963815 h 2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11"/>
              <a:gd name="T19" fmla="*/ 0 h 295"/>
              <a:gd name="T20" fmla="*/ 1211 w 1211"/>
              <a:gd name="T21" fmla="*/ 295 h 29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11" h="295">
                <a:moveTo>
                  <a:pt x="0" y="295"/>
                </a:moveTo>
                <a:cubicBezTo>
                  <a:pt x="116" y="241"/>
                  <a:pt x="239" y="164"/>
                  <a:pt x="369" y="133"/>
                </a:cubicBezTo>
                <a:cubicBezTo>
                  <a:pt x="407" y="114"/>
                  <a:pt x="447" y="106"/>
                  <a:pt x="488" y="96"/>
                </a:cubicBezTo>
                <a:cubicBezTo>
                  <a:pt x="524" y="72"/>
                  <a:pt x="571" y="63"/>
                  <a:pt x="613" y="52"/>
                </a:cubicBezTo>
                <a:cubicBezTo>
                  <a:pt x="690" y="32"/>
                  <a:pt x="762" y="11"/>
                  <a:pt x="842" y="0"/>
                </a:cubicBezTo>
                <a:cubicBezTo>
                  <a:pt x="1118" y="8"/>
                  <a:pt x="995" y="7"/>
                  <a:pt x="1211" y="7"/>
                </a:cubicBezTo>
              </a:path>
            </a:pathLst>
          </a:cu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73" name="Freeform 21">
            <a:extLst>
              <a:ext uri="{FF2B5EF4-FFF2-40B4-BE49-F238E27FC236}">
                <a16:creationId xmlns:a16="http://schemas.microsoft.com/office/drawing/2014/main" id="{E9BB8CE1-BCAB-4511-A049-BB3303440B1C}"/>
              </a:ext>
            </a:extLst>
          </p:cNvPr>
          <p:cNvSpPr>
            <a:spLocks/>
          </p:cNvSpPr>
          <p:nvPr/>
        </p:nvSpPr>
        <p:spPr bwMode="auto">
          <a:xfrm>
            <a:off x="4138614" y="3117850"/>
            <a:ext cx="2251075" cy="369332"/>
          </a:xfrm>
          <a:custGeom>
            <a:avLst/>
            <a:gdLst>
              <a:gd name="T0" fmla="*/ 0 w 1381"/>
              <a:gd name="T1" fmla="*/ 2147483646 h 753"/>
              <a:gd name="T2" fmla="*/ 411835883 w 1381"/>
              <a:gd name="T3" fmla="*/ 2147483646 h 753"/>
              <a:gd name="T4" fmla="*/ 765217167 w 1381"/>
              <a:gd name="T5" fmla="*/ 2147483646 h 753"/>
              <a:gd name="T6" fmla="*/ 882126364 w 1381"/>
              <a:gd name="T7" fmla="*/ 2147483646 h 753"/>
              <a:gd name="T8" fmla="*/ 940580963 w 1381"/>
              <a:gd name="T9" fmla="*/ 2147483646 h 753"/>
              <a:gd name="T10" fmla="*/ 1216908977 w 1381"/>
              <a:gd name="T11" fmla="*/ 2147483646 h 753"/>
              <a:gd name="T12" fmla="*/ 1450725741 w 1381"/>
              <a:gd name="T13" fmla="*/ 2147483646 h 753"/>
              <a:gd name="T14" fmla="*/ 1921016222 w 1381"/>
              <a:gd name="T15" fmla="*/ 1795852324 h 753"/>
              <a:gd name="T16" fmla="*/ 2147483646 w 1381"/>
              <a:gd name="T17" fmla="*/ 1105139892 h 753"/>
              <a:gd name="T18" fmla="*/ 2147483646 w 1381"/>
              <a:gd name="T19" fmla="*/ 734919344 h 753"/>
              <a:gd name="T20" fmla="*/ 2147483646 w 1381"/>
              <a:gd name="T21" fmla="*/ 447581468 h 753"/>
              <a:gd name="T22" fmla="*/ 2147483646 w 1381"/>
              <a:gd name="T23" fmla="*/ 121565482 h 753"/>
              <a:gd name="T24" fmla="*/ 2147483646 w 1381"/>
              <a:gd name="T25" fmla="*/ 44204561 h 753"/>
              <a:gd name="T26" fmla="*/ 2147483646 w 1381"/>
              <a:gd name="T27" fmla="*/ 0 h 75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381"/>
              <a:gd name="T43" fmla="*/ 0 h 753"/>
              <a:gd name="T44" fmla="*/ 1381 w 1381"/>
              <a:gd name="T45" fmla="*/ 753 h 75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381" h="753">
                <a:moveTo>
                  <a:pt x="0" y="753"/>
                </a:moveTo>
                <a:cubicBezTo>
                  <a:pt x="47" y="706"/>
                  <a:pt x="98" y="667"/>
                  <a:pt x="155" y="635"/>
                </a:cubicBezTo>
                <a:cubicBezTo>
                  <a:pt x="200" y="610"/>
                  <a:pt x="238" y="570"/>
                  <a:pt x="288" y="554"/>
                </a:cubicBezTo>
                <a:cubicBezTo>
                  <a:pt x="358" y="484"/>
                  <a:pt x="269" y="567"/>
                  <a:pt x="332" y="524"/>
                </a:cubicBezTo>
                <a:cubicBezTo>
                  <a:pt x="341" y="518"/>
                  <a:pt x="345" y="508"/>
                  <a:pt x="354" y="502"/>
                </a:cubicBezTo>
                <a:cubicBezTo>
                  <a:pt x="384" y="481"/>
                  <a:pt x="423" y="462"/>
                  <a:pt x="458" y="451"/>
                </a:cubicBezTo>
                <a:cubicBezTo>
                  <a:pt x="486" y="432"/>
                  <a:pt x="516" y="421"/>
                  <a:pt x="546" y="406"/>
                </a:cubicBezTo>
                <a:cubicBezTo>
                  <a:pt x="603" y="378"/>
                  <a:pt x="661" y="340"/>
                  <a:pt x="723" y="325"/>
                </a:cubicBezTo>
                <a:cubicBezTo>
                  <a:pt x="819" y="279"/>
                  <a:pt x="910" y="232"/>
                  <a:pt x="1011" y="200"/>
                </a:cubicBezTo>
                <a:cubicBezTo>
                  <a:pt x="1053" y="172"/>
                  <a:pt x="1104" y="148"/>
                  <a:pt x="1152" y="133"/>
                </a:cubicBezTo>
                <a:cubicBezTo>
                  <a:pt x="1182" y="113"/>
                  <a:pt x="1207" y="93"/>
                  <a:pt x="1240" y="81"/>
                </a:cubicBezTo>
                <a:cubicBezTo>
                  <a:pt x="1271" y="59"/>
                  <a:pt x="1303" y="42"/>
                  <a:pt x="1336" y="22"/>
                </a:cubicBezTo>
                <a:cubicBezTo>
                  <a:pt x="1344" y="17"/>
                  <a:pt x="1351" y="12"/>
                  <a:pt x="1359" y="8"/>
                </a:cubicBezTo>
                <a:cubicBezTo>
                  <a:pt x="1366" y="5"/>
                  <a:pt x="1381" y="0"/>
                  <a:pt x="1381" y="0"/>
                </a:cubicBezTo>
              </a:path>
            </a:pathLst>
          </a:cu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203E-F76B-489C-95A6-4BF301A2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SVM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6FAF-EF0B-4F8F-8327-D133AE45E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 SVM which is used to classify data which are linearly separable is called linear SVM.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other words, a linear SVM searches for a hyperplane with the maximum margin.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This is why a linear SVM is often termed as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NimbusSanL-Bold"/>
              </a:rPr>
              <a:t>maximal margin classifier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(MMC).</a:t>
            </a:r>
          </a:p>
        </p:txBody>
      </p:sp>
    </p:spTree>
    <p:extLst>
      <p:ext uri="{BB962C8B-B14F-4D97-AF65-F5344CB8AC3E}">
        <p14:creationId xmlns:p14="http://schemas.microsoft.com/office/powerpoint/2010/main" val="925460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FE7B-FAA6-45D3-A8AF-BBA6AD16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137"/>
          </a:xfrm>
        </p:spPr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Regu"/>
              </a:rPr>
              <a:t>Finding MMH for a Linear SVM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8E65-0DCD-4449-BF6B-578814D78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In the following, we shall discuss the mathematics to find the MMH given a training set.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In our discussion, we shall consider a binary classification problem consisting of </a:t>
            </a:r>
            <a:r>
              <a:rPr lang="en-US" sz="1800" b="0" i="0" u="none" strike="noStrike" baseline="0" dirty="0">
                <a:latin typeface="NimbusSanL-ReguItal"/>
              </a:rPr>
              <a:t>n </a:t>
            </a:r>
            <a:r>
              <a:rPr lang="en-US" sz="1800" b="0" i="0" u="none" strike="noStrike" baseline="0" dirty="0">
                <a:latin typeface="NimbusSanL-Regu"/>
              </a:rPr>
              <a:t>training data.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Each tuple is denoted by (</a:t>
            </a:r>
            <a:r>
              <a:rPr lang="en-US" sz="1800" b="0" i="0" u="none" strike="noStrike" baseline="0" dirty="0">
                <a:latin typeface="NimbusSanL-ReguItal"/>
              </a:rPr>
              <a:t>Xi </a:t>
            </a:r>
            <a:r>
              <a:rPr lang="en-US" sz="1800" b="0" i="0" u="none" strike="noStrike" baseline="0" dirty="0">
                <a:latin typeface="NimbusSanL-Regu"/>
              </a:rPr>
              <a:t>,</a:t>
            </a:r>
            <a:r>
              <a:rPr lang="en-US" sz="1800" b="0" i="0" u="none" strike="noStrike" baseline="0" dirty="0">
                <a:latin typeface="NimbusSanL-ReguItal"/>
              </a:rPr>
              <a:t>Yi </a:t>
            </a:r>
            <a:r>
              <a:rPr lang="en-US" sz="1800" b="0" i="0" u="none" strike="noStrike" baseline="0" dirty="0">
                <a:latin typeface="NimbusSanL-Regu"/>
              </a:rPr>
              <a:t>) where </a:t>
            </a:r>
            <a:r>
              <a:rPr lang="en-US" sz="1800" b="0" i="0" u="none" strike="noStrike" baseline="0" dirty="0">
                <a:latin typeface="NimbusSanL-ReguItal"/>
              </a:rPr>
              <a:t>Xi </a:t>
            </a:r>
            <a:r>
              <a:rPr lang="en-US" sz="1800" b="0" i="0" u="none" strike="noStrike" baseline="0" dirty="0">
                <a:latin typeface="NimbusSanL-Regu"/>
              </a:rPr>
              <a:t>= (</a:t>
            </a:r>
            <a:r>
              <a:rPr lang="en-US" sz="1800" b="0" i="0" u="none" strike="noStrike" baseline="0" dirty="0">
                <a:latin typeface="NimbusSanL-ReguItal"/>
              </a:rPr>
              <a:t>xi</a:t>
            </a:r>
            <a:r>
              <a:rPr lang="en-US" sz="1800" b="0" i="0" u="none" strike="noStrike" baseline="0" dirty="0">
                <a:latin typeface="NimbusSanL-Regu"/>
              </a:rPr>
              <a:t>1,</a:t>
            </a:r>
            <a:r>
              <a:rPr lang="en-US" sz="1800" b="0" i="0" u="none" strike="noStrike" baseline="0" dirty="0">
                <a:latin typeface="NimbusSanL-ReguItal"/>
              </a:rPr>
              <a:t>xi</a:t>
            </a:r>
            <a:r>
              <a:rPr lang="en-US" sz="1800" b="0" i="0" u="none" strike="noStrike" baseline="0" dirty="0">
                <a:latin typeface="NimbusSanL-Regu"/>
              </a:rPr>
              <a:t>2.......</a:t>
            </a:r>
            <a:r>
              <a:rPr lang="en-US" sz="1800" b="0" i="0" u="none" strike="noStrike" baseline="0" dirty="0" err="1">
                <a:latin typeface="NimbusSanL-ReguItal"/>
              </a:rPr>
              <a:t>xim</a:t>
            </a:r>
            <a:r>
              <a:rPr lang="en-US" sz="1800" b="0" i="0" u="none" strike="noStrike" baseline="0" dirty="0">
                <a:latin typeface="NimbusSanL-Regu"/>
              </a:rPr>
              <a:t>) corresponds to the attribute set for the </a:t>
            </a:r>
            <a:r>
              <a:rPr lang="en-US" sz="1800" b="0" i="0" u="none" strike="noStrike" baseline="0" dirty="0" err="1">
                <a:latin typeface="NimbusSanL-ReguItal"/>
              </a:rPr>
              <a:t>ith</a:t>
            </a:r>
            <a:r>
              <a:rPr lang="en-US" sz="18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tuple (data in </a:t>
            </a:r>
            <a:r>
              <a:rPr lang="en-US" sz="1800" b="0" i="0" u="none" strike="noStrike" baseline="0" dirty="0">
                <a:latin typeface="NimbusSanL-ReguItal"/>
              </a:rPr>
              <a:t>m</a:t>
            </a:r>
            <a:r>
              <a:rPr lang="en-US" sz="1800" b="0" i="0" u="none" strike="noStrike" baseline="0" dirty="0">
                <a:latin typeface="NimbusSanL-Regu"/>
              </a:rPr>
              <a:t>-dimensional space) and </a:t>
            </a:r>
            <a:r>
              <a:rPr lang="en-US" sz="1800" b="0" i="0" u="none" strike="noStrike" baseline="0" dirty="0">
                <a:latin typeface="NimbusSanL-ReguItal"/>
              </a:rPr>
              <a:t>Yi </a:t>
            </a:r>
            <a:r>
              <a:rPr lang="en-US" sz="1800" b="0" i="0" u="none" strike="noStrike" baseline="0" dirty="0">
                <a:latin typeface="CMMI10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[+,-] denotes its class label.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Note that choice of which class should be labeled as + or – is arbitrary.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Thus, given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10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;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)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8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1, we are to obtain a hyperplane which separates all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into two sides of it (of course with maximum gap).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Before, going to a general equation of a plane in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-dimension, let us consider first, a hyperplane in 2-D plane.</a:t>
            </a:r>
          </a:p>
        </p:txBody>
      </p:sp>
    </p:spTree>
    <p:extLst>
      <p:ext uri="{BB962C8B-B14F-4D97-AF65-F5344CB8AC3E}">
        <p14:creationId xmlns:p14="http://schemas.microsoft.com/office/powerpoint/2010/main" val="319008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0A50-E8B9-4D04-B116-B593E8A5F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137"/>
          </a:xfrm>
        </p:spPr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Equation of a hyperplane in 2-D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0160-D622-4F54-A8EF-47FD8E489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262"/>
            <a:ext cx="10515600" cy="4889701"/>
          </a:xfrm>
        </p:spPr>
        <p:txBody>
          <a:bodyPr>
            <a:no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Let us consider a 2-D training tuple with attributes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A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1 and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A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2 as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SS10"/>
              </a:rPr>
              <a:t>=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(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1,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2), where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1 and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2 are values of attributes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A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1 and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A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2, respectively for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Equation of a plane in 2-D space can be written as 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rgbClr val="000000"/>
                </a:solidFill>
                <a:latin typeface="NimbusSanL-Regu"/>
              </a:rPr>
              <a:t>   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0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2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0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  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[e.g.,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ax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by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c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0]</a:t>
            </a:r>
            <a:endParaRPr lang="en-US" sz="20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marL="0" indent="0" algn="l">
              <a:buNone/>
            </a:pPr>
            <a:endParaRPr lang="pl-PL" sz="20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where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0,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1, and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2 are some constants defining the slope and intercept of the line.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Any point lying above such a hyperplane satisfies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     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0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2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MI10"/>
              </a:rPr>
              <a:t>&gt;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0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    ------------------------    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 (1)</a:t>
            </a:r>
            <a:endParaRPr lang="en-US" sz="20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Similarly, any point lying below the hyperplane satisfies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     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0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2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CMMI10"/>
              </a:rPr>
              <a:t>&lt; 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0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 -----------------------------</a:t>
            </a:r>
            <a:r>
              <a:rPr lang="pl-PL" sz="2000" b="0" i="0" u="none" strike="noStrike" baseline="0" dirty="0">
                <a:solidFill>
                  <a:srgbClr val="000000"/>
                </a:solidFill>
                <a:latin typeface="NimbusSanL-Regu"/>
              </a:rPr>
              <a:t> (2)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An SVM hyperplane is an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Ital"/>
              </a:rPr>
              <a:t>n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-dimensional generalization of a straight line in 2-D.</a:t>
            </a:r>
          </a:p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NimbusSanL-Regu"/>
              </a:rPr>
              <a:t>It can be visualized as a plane surface in 3-D, but it is not easy to visualize when dimensionality is greater than 3!</a:t>
            </a:r>
          </a:p>
        </p:txBody>
      </p:sp>
    </p:spTree>
    <p:extLst>
      <p:ext uri="{BB962C8B-B14F-4D97-AF65-F5344CB8AC3E}">
        <p14:creationId xmlns:p14="http://schemas.microsoft.com/office/powerpoint/2010/main" val="1466501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9206-D0BE-40CE-981F-B674CB57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626"/>
          </a:xfrm>
        </p:spPr>
        <p:txBody>
          <a:bodyPr>
            <a:normAutofit/>
          </a:bodyPr>
          <a:lstStyle/>
          <a:p>
            <a:r>
              <a:rPr lang="en-US" sz="2000" b="1" i="0" u="none" strike="noStrike" baseline="0" dirty="0">
                <a:latin typeface="NimbusSanL-Regu"/>
              </a:rPr>
              <a:t>Equation of a hyperplane</a:t>
            </a:r>
            <a:endParaRPr lang="en-US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A4CD6-5FE1-4395-898C-E5CCD2B39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183"/>
            <a:ext cx="10515600" cy="4738780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fact, Euclidean equation of a hyperplane in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Rm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    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2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……….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MI10"/>
              </a:rPr>
              <a:t>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wmxm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---------------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(3)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where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wi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’s are the real numbers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is a real constant (called the intercept, which can be positive or negative).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matrix form, a hyperplane thus can be represented as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    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.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0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-----------------------------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(4)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where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=[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2.......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wm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]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[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2.......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xm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]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is a real constant.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Here,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are parameters of the classifier model to be  evaluated given a training set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548983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1159-6FA8-4844-9508-07A2275F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Finding a hyperplane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26E021-DC92-4B4D-BFEC-E256A863A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075" y="643473"/>
            <a:ext cx="4842456" cy="3748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DD89F-ADCF-4C6E-9234-BAF883D5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987" y="4451011"/>
            <a:ext cx="2951846" cy="2210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B201D-234F-4FD4-B0C0-1CA1E35D6180}"/>
              </a:ext>
            </a:extLst>
          </p:cNvPr>
          <p:cNvSpPr txBox="1"/>
          <p:nvPr/>
        </p:nvSpPr>
        <p:spPr>
          <a:xfrm>
            <a:off x="751642" y="1559116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SanL-Regu"/>
              </a:rPr>
              <a:t>Let us consider a two-dimensional training set consisting two classes + and - as shown in Fig. 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SanL-Regu"/>
              </a:rPr>
              <a:t>Suppose, </a:t>
            </a:r>
            <a:r>
              <a:rPr lang="en-US" sz="1800" b="0" i="0" u="none" strike="noStrike" baseline="0" dirty="0">
                <a:latin typeface="NimbusSanL-ReguItal"/>
              </a:rPr>
              <a:t>b</a:t>
            </a:r>
            <a:r>
              <a:rPr lang="en-US" sz="1800" b="0" i="0" u="none" strike="noStrike" baseline="0" dirty="0">
                <a:latin typeface="NimbusSanL-Regu"/>
              </a:rPr>
              <a:t>1 and </a:t>
            </a:r>
            <a:r>
              <a:rPr lang="en-US" sz="1800" b="0" i="0" u="none" strike="noStrike" baseline="0" dirty="0">
                <a:latin typeface="NimbusSanL-ReguItal"/>
              </a:rPr>
              <a:t>b</a:t>
            </a:r>
            <a:r>
              <a:rPr lang="en-US" sz="1800" b="0" i="0" u="none" strike="noStrike" baseline="0" dirty="0">
                <a:latin typeface="NimbusSanL-Regu"/>
              </a:rPr>
              <a:t>2 are two decision boundaries above and below a hyperplane, respectively.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SanL-Regu"/>
              </a:rPr>
              <a:t>Consider any two points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CMSS8"/>
              </a:rPr>
              <a:t>+ </a:t>
            </a:r>
            <a:r>
              <a:rPr lang="en-US" sz="1800" b="0" i="0" u="none" strike="noStrike" baseline="0" dirty="0">
                <a:latin typeface="NimbusSanL-Regu"/>
              </a:rPr>
              <a:t>and </a:t>
            </a:r>
            <a:r>
              <a:rPr lang="en-US" sz="1800" b="0" i="0" u="none" strike="noStrike" baseline="0" dirty="0">
                <a:latin typeface="NimbusSanL-ReguItal"/>
              </a:rPr>
              <a:t>X_ </a:t>
            </a:r>
            <a:r>
              <a:rPr lang="en-US" sz="1800" b="0" i="0" u="none" strike="noStrike" baseline="0" dirty="0">
                <a:latin typeface="NimbusSanL-Regu"/>
              </a:rPr>
              <a:t>as shown in Fig. 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SanL-Regu"/>
              </a:rPr>
              <a:t>For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CMSS8"/>
              </a:rPr>
              <a:t>+ </a:t>
            </a:r>
            <a:r>
              <a:rPr lang="en-US" sz="1800" b="0" i="0" u="none" strike="noStrike" baseline="0" dirty="0">
                <a:latin typeface="NimbusSanL-Regu"/>
              </a:rPr>
              <a:t>located above the decision boundary, the equation can be written 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SanL-ReguItal"/>
              </a:rPr>
              <a:t>W.X</a:t>
            </a:r>
            <a:r>
              <a:rPr lang="en-US" sz="1800" b="0" i="0" u="none" strike="noStrike" baseline="0" dirty="0">
                <a:latin typeface="CMSS8"/>
              </a:rPr>
              <a:t>+ </a:t>
            </a:r>
            <a:r>
              <a:rPr lang="en-US" sz="1800" b="0" i="0" u="none" strike="noStrike" baseline="0" dirty="0">
                <a:latin typeface="CMSS10"/>
              </a:rPr>
              <a:t>+ </a:t>
            </a:r>
            <a:r>
              <a:rPr lang="en-US" sz="1800" b="0" i="0" u="none" strike="noStrike" baseline="0" dirty="0">
                <a:latin typeface="NimbusSanL-ReguItal"/>
              </a:rPr>
              <a:t>b </a:t>
            </a:r>
            <a:r>
              <a:rPr lang="en-US" sz="1800" b="0" i="0" u="none" strike="noStrike" baseline="0" dirty="0">
                <a:latin typeface="CMSS10"/>
              </a:rPr>
              <a:t>= </a:t>
            </a:r>
            <a:r>
              <a:rPr lang="en-US" sz="1800" b="0" i="0" u="none" strike="noStrike" baseline="0" dirty="0">
                <a:latin typeface="NimbusSanL-ReguItal"/>
              </a:rPr>
              <a:t>K where K </a:t>
            </a:r>
            <a:r>
              <a:rPr lang="en-US" sz="1800" b="0" i="0" u="none" strike="noStrike" baseline="0" dirty="0">
                <a:latin typeface="CMMI10"/>
              </a:rPr>
              <a:t>&gt; </a:t>
            </a:r>
            <a:r>
              <a:rPr lang="en-US" sz="1800" b="0" i="0" u="none" strike="noStrike" baseline="0" dirty="0">
                <a:latin typeface="NimbusSanL-Regu"/>
              </a:rPr>
              <a:t>0  ---------------- 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18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2398-8E5F-44BD-8247-B2C49335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Finding a hyperplane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06A8F-7508-4E5E-8991-881A1AA6A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Similarly, for any point </a:t>
            </a:r>
            <a:r>
              <a:rPr lang="en-US" sz="180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8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located below the decision boundary, the equation is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   W</a:t>
            </a:r>
            <a:r>
              <a:rPr lang="en-US" sz="1800" dirty="0">
                <a:solidFill>
                  <a:srgbClr val="000000"/>
                </a:solidFill>
                <a:latin typeface="CMMI1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8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8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where 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8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&lt;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0 -----(6)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Thus, if we label all +’s are as class label + and all -’s are class label -, then we can predict the class label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for any test data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MSS10"/>
              </a:rPr>
              <a:t>Y =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: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&gt;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0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MSY10"/>
              </a:rPr>
              <a:t>Y=  - if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: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&lt;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A6123-DAF4-449E-8702-45CCB87E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830" y="2986671"/>
            <a:ext cx="4846740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D9CB-A71D-4A67-A728-3DA2D9A9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baseline="0" dirty="0">
                <a:latin typeface="NimbusSanL-Bold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5C3C-ADD2-4C3C-8AD0-FCD3757A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 classification that has received considerable attention is support vector machine and popularly abbreviated as SVM.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This technique has its roots in statistical learning theory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Vlamidir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Vapnik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, 1992).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 a task of classification, it searches for optimal hyperplane(i.e., decision boundary, see Fig. 1 in the next slide) separating the tuples of one class from another.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0000"/>
                </a:solidFill>
                <a:latin typeface="NimbusSanL-Regu"/>
              </a:rPr>
              <a:t>SVM works well with higher dimensional data and thus avoids dimensionality problem.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Although the SVM based classification (i.e., </a:t>
            </a:r>
            <a:r>
              <a:rPr lang="en-US" sz="1800" b="1" i="0" u="none" strike="noStrike" baseline="0" dirty="0">
                <a:solidFill>
                  <a:srgbClr val="0000FF"/>
                </a:solidFill>
                <a:latin typeface="NimbusSanL-Bold"/>
              </a:rPr>
              <a:t>training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time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) is extremely slow, the result, is however highly accurate. Further, testing an unknown data is very fast.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SVM is less prone to </a:t>
            </a:r>
            <a:r>
              <a:rPr lang="en-US" sz="1800" b="1" i="0" u="none" strike="noStrike" baseline="0" dirty="0">
                <a:solidFill>
                  <a:srgbClr val="0000FF"/>
                </a:solidFill>
                <a:latin typeface="NimbusSanL-Bold"/>
              </a:rPr>
              <a:t>over fitting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than other methods. It also facilitates compact model for classification.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02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3132-4DE9-4806-BFB2-E2293453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Hyperplane and Classification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A0A5-87DD-40D4-8502-E1776479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latin typeface="NimbusSanL-Regu"/>
              </a:rPr>
              <a:t>Note that </a:t>
            </a:r>
            <a:r>
              <a:rPr lang="en-US" sz="2400" b="0" i="0" u="none" strike="noStrike" baseline="0" dirty="0">
                <a:latin typeface="NimbusSanL-ReguItal"/>
              </a:rPr>
              <a:t>W</a:t>
            </a:r>
            <a:r>
              <a:rPr lang="en-US" sz="2400" dirty="0">
                <a:latin typeface="CMMI10"/>
              </a:rPr>
              <a:t>.</a:t>
            </a:r>
            <a:r>
              <a:rPr lang="en-US" sz="2400" b="0" i="0" u="none" strike="noStrike" baseline="0" dirty="0">
                <a:latin typeface="NimbusSanL-ReguItal"/>
              </a:rPr>
              <a:t>X </a:t>
            </a:r>
            <a:r>
              <a:rPr lang="en-US" sz="2400" b="0" i="0" u="none" strike="noStrike" baseline="0" dirty="0">
                <a:latin typeface="CMSS10"/>
              </a:rPr>
              <a:t>+ </a:t>
            </a:r>
            <a:r>
              <a:rPr lang="en-US" sz="2400" b="0" i="0" u="none" strike="noStrike" baseline="0" dirty="0">
                <a:latin typeface="NimbusSanL-ReguItal"/>
              </a:rPr>
              <a:t>b </a:t>
            </a:r>
            <a:r>
              <a:rPr lang="en-US" sz="2400" b="0" i="0" u="none" strike="noStrike" baseline="0" dirty="0">
                <a:latin typeface="CMSS10"/>
              </a:rPr>
              <a:t>= </a:t>
            </a:r>
            <a:r>
              <a:rPr lang="en-US" sz="2400" b="0" i="0" u="none" strike="noStrike" baseline="0" dirty="0">
                <a:latin typeface="NimbusSanL-Regu"/>
              </a:rPr>
              <a:t>0, the equation representing hyperplane can be interpreted as follows.</a:t>
            </a:r>
          </a:p>
          <a:p>
            <a:pPr lvl="1"/>
            <a:r>
              <a:rPr lang="en-US" b="0" i="0" u="none" strike="noStrike" baseline="0" dirty="0">
                <a:latin typeface="NimbusSanL-Regu"/>
              </a:rPr>
              <a:t>Here, </a:t>
            </a:r>
            <a:r>
              <a:rPr lang="en-US" b="0" i="0" u="none" strike="noStrike" baseline="0" dirty="0">
                <a:latin typeface="NimbusSanL-ReguItal"/>
              </a:rPr>
              <a:t>W </a:t>
            </a:r>
            <a:r>
              <a:rPr lang="en-US" b="0" i="0" u="none" strike="noStrike" baseline="0" dirty="0">
                <a:latin typeface="NimbusSanL-Regu"/>
              </a:rPr>
              <a:t>represents the orientation and </a:t>
            </a:r>
            <a:r>
              <a:rPr lang="en-US" b="0" i="0" u="none" strike="noStrike" baseline="0" dirty="0">
                <a:latin typeface="NimbusSanL-ReguItal"/>
              </a:rPr>
              <a:t>b </a:t>
            </a:r>
            <a:r>
              <a:rPr lang="en-US" b="0" i="0" u="none" strike="noStrike" baseline="0" dirty="0">
                <a:latin typeface="NimbusSanL-Regu"/>
              </a:rPr>
              <a:t>is the intercept of the hyperplane from the origin.</a:t>
            </a:r>
          </a:p>
          <a:p>
            <a:pPr lvl="1"/>
            <a:r>
              <a:rPr lang="en-US" b="0" i="0" u="none" strike="noStrike" baseline="0" dirty="0">
                <a:latin typeface="NimbusSanL-Regu"/>
              </a:rPr>
              <a:t>If both </a:t>
            </a:r>
            <a:r>
              <a:rPr lang="en-US" b="0" i="0" u="none" strike="noStrike" baseline="0" dirty="0">
                <a:latin typeface="NimbusSanL-ReguItal"/>
              </a:rPr>
              <a:t>W </a:t>
            </a:r>
            <a:r>
              <a:rPr lang="en-US" b="0" i="0" u="none" strike="noStrike" baseline="0" dirty="0">
                <a:latin typeface="NimbusSanL-Regu"/>
              </a:rPr>
              <a:t>and </a:t>
            </a:r>
            <a:r>
              <a:rPr lang="en-US" b="0" i="0" u="none" strike="noStrike" baseline="0" dirty="0">
                <a:latin typeface="NimbusSanL-ReguItal"/>
              </a:rPr>
              <a:t>b </a:t>
            </a:r>
            <a:r>
              <a:rPr lang="en-US" b="0" i="0" u="none" strike="noStrike" baseline="0" dirty="0">
                <a:latin typeface="NimbusSanL-Regu"/>
              </a:rPr>
              <a:t>are scaled (up or down) by dividing a non zero constant, we get the same hyperplane.</a:t>
            </a:r>
          </a:p>
          <a:p>
            <a:pPr lvl="1"/>
            <a:r>
              <a:rPr lang="en-US" b="0" i="0" u="none" strike="noStrike" baseline="0" dirty="0">
                <a:latin typeface="NimbusSanL-Regu"/>
              </a:rPr>
              <a:t>This means there can be infinite number of solutions using various scaling factors, all of them geometrical representing the same hyperplane.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65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B4C6-CA72-4A0D-970E-91FBF50F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Hyperplane and Classification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9CBC0-AE94-49B4-95D2-123140E97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To avoid such a confusion, we can make </a:t>
            </a:r>
            <a:r>
              <a:rPr lang="en-US" sz="1800" b="0" i="0" u="none" strike="noStrike" baseline="0" dirty="0">
                <a:latin typeface="NimbusSanL-ReguItal"/>
              </a:rPr>
              <a:t>W </a:t>
            </a:r>
            <a:r>
              <a:rPr lang="en-US" sz="1800" b="0" i="0" u="none" strike="noStrike" baseline="0" dirty="0">
                <a:latin typeface="NimbusSanL-Regu"/>
              </a:rPr>
              <a:t>and </a:t>
            </a:r>
            <a:r>
              <a:rPr lang="en-US" sz="1800" b="0" i="0" u="none" strike="noStrike" baseline="0" dirty="0">
                <a:latin typeface="NimbusSanL-ReguItal"/>
              </a:rPr>
              <a:t>b </a:t>
            </a:r>
            <a:r>
              <a:rPr lang="en-US" sz="1800" b="0" i="0" u="none" strike="noStrike" baseline="0" dirty="0">
                <a:latin typeface="NimbusSanL-Regu"/>
              </a:rPr>
              <a:t>unique by adding a constraint that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CMSY8"/>
              </a:rPr>
              <a:t>.</a:t>
            </a:r>
            <a:r>
              <a:rPr lang="en-US" sz="1800" b="0" i="0" u="none" strike="noStrike" baseline="0" dirty="0">
                <a:latin typeface="NimbusSanL-ReguItal"/>
              </a:rPr>
              <a:t>X </a:t>
            </a:r>
            <a:r>
              <a:rPr lang="en-US" sz="1800" b="0" i="0" u="none" strike="noStrike" baseline="0" dirty="0">
                <a:latin typeface="CMSS10"/>
              </a:rPr>
              <a:t>+ </a:t>
            </a:r>
            <a:r>
              <a:rPr lang="en-US" sz="1800" b="0" i="0" u="none" strike="noStrike" baseline="0" dirty="0">
                <a:latin typeface="NimbusSanL-ReguItal"/>
              </a:rPr>
              <a:t>b</a:t>
            </a:r>
            <a:r>
              <a:rPr lang="en-US" sz="1800" b="0" i="0" u="none" strike="noStrike" baseline="0" dirty="0">
                <a:latin typeface="CMSY8"/>
              </a:rPr>
              <a:t> </a:t>
            </a:r>
            <a:r>
              <a:rPr lang="en-US" sz="1800" b="0" i="0" u="none" strike="noStrike" baseline="0" dirty="0">
                <a:latin typeface="CMSS10"/>
              </a:rPr>
              <a:t>= ±</a:t>
            </a:r>
            <a:r>
              <a:rPr lang="en-US" sz="1800" b="0" i="0" u="none" strike="noStrike" baseline="0" dirty="0">
                <a:latin typeface="NimbusSanL-Regu"/>
              </a:rPr>
              <a:t>1 for data points on boundary of each class.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It may be noted that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CMSY8"/>
              </a:rPr>
              <a:t>.</a:t>
            </a:r>
            <a:r>
              <a:rPr lang="en-US" sz="1800" b="0" i="0" u="none" strike="noStrike" baseline="0" dirty="0">
                <a:latin typeface="NimbusSanL-ReguItal"/>
              </a:rPr>
              <a:t>X </a:t>
            </a:r>
            <a:r>
              <a:rPr lang="en-US" sz="1800" b="0" i="0" u="none" strike="noStrike" baseline="0" dirty="0">
                <a:latin typeface="CMSS10"/>
              </a:rPr>
              <a:t>+ </a:t>
            </a:r>
            <a:r>
              <a:rPr lang="en-US" sz="1800" b="0" i="0" u="none" strike="noStrike" baseline="0" dirty="0">
                <a:latin typeface="NimbusSanL-ReguItal"/>
              </a:rPr>
              <a:t>b</a:t>
            </a:r>
            <a:r>
              <a:rPr lang="en-US" sz="1800" b="0" i="0" u="none" strike="noStrike" baseline="0" dirty="0">
                <a:latin typeface="CMSY8"/>
              </a:rPr>
              <a:t> </a:t>
            </a:r>
            <a:r>
              <a:rPr lang="en-US" sz="1800" b="0" i="0" u="none" strike="noStrike" baseline="0" dirty="0">
                <a:latin typeface="CMSS10"/>
              </a:rPr>
              <a:t>= ± </a:t>
            </a:r>
            <a:r>
              <a:rPr lang="en-US" sz="1800" b="0" i="0" u="none" strike="noStrike" baseline="0" dirty="0">
                <a:latin typeface="NimbusSanL-Regu"/>
              </a:rPr>
              <a:t>1 represents two hyperplane parallel to each other.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For clarity in notation, we write this as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dirty="0">
                <a:latin typeface="CMMI10"/>
              </a:rPr>
              <a:t>.</a:t>
            </a:r>
            <a:r>
              <a:rPr lang="en-US" sz="1800" b="0" i="0" u="none" strike="noStrike" baseline="0" dirty="0">
                <a:latin typeface="NimbusSanL-ReguItal"/>
              </a:rPr>
              <a:t>X </a:t>
            </a:r>
            <a:r>
              <a:rPr lang="en-US" sz="1800" b="0" i="0" u="none" strike="noStrike" baseline="0" dirty="0">
                <a:latin typeface="CMSS10"/>
              </a:rPr>
              <a:t>+ </a:t>
            </a:r>
            <a:r>
              <a:rPr lang="en-US" sz="1800" b="0" i="0" u="none" strike="noStrike" baseline="0" dirty="0">
                <a:latin typeface="NimbusSanL-ReguItal"/>
              </a:rPr>
              <a:t>b </a:t>
            </a:r>
            <a:r>
              <a:rPr lang="en-US" sz="1800" b="0" i="0" u="none" strike="noStrike" baseline="0" dirty="0">
                <a:latin typeface="CMSS10"/>
              </a:rPr>
              <a:t>= ± </a:t>
            </a:r>
            <a:r>
              <a:rPr lang="en-US" sz="1800" b="0" i="0" u="none" strike="noStrike" baseline="0" dirty="0">
                <a:latin typeface="NimbusSanL-Regu"/>
              </a:rPr>
              <a:t>1.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Having this understating, now we are in the position to calculate the margin of a hyperplane.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8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ACEE-68F7-4BA1-8A7D-7D51DC73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4F8769-E446-4087-B7EC-7D6B7DBFA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659" y="1825625"/>
            <a:ext cx="63786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2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DCAC-0B14-4C02-A5B4-5C2C653E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461"/>
          </a:xfrm>
        </p:spPr>
        <p:txBody>
          <a:bodyPr>
            <a:normAutofit/>
          </a:bodyPr>
          <a:lstStyle/>
          <a:p>
            <a:r>
              <a:rPr lang="en-US" sz="2000" b="1" i="0" u="none" strike="noStrike" baseline="0" dirty="0">
                <a:latin typeface="NimbusSanL-Regu"/>
              </a:rPr>
              <a:t>Calculating Margin of a Hyperplane</a:t>
            </a:r>
            <a:endParaRPr lang="en-US" sz="2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469E9E-1D4E-4569-9D50-1226659DA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443" y="1302240"/>
            <a:ext cx="9286042" cy="47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90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F3DE-51C6-47BC-8FA5-35B21F42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Calculating Margin of a Hyperplane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8411-B519-443E-BFBA-FFE95002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We calculate the margin more mathematically, as in the following.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Consider two parallel hyperplanes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 as shown in Fig. 5. Let the equations of hyperplanes be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                                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: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2 </a:t>
            </a:r>
            <a:r>
              <a:rPr lang="en-US" sz="1800" dirty="0">
                <a:solidFill>
                  <a:srgbClr val="000000"/>
                </a:solidFill>
                <a:latin typeface="CMSY10"/>
              </a:rPr>
              <a:t>-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0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       ------------------------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(11)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                                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2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: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2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10"/>
              </a:rPr>
              <a:t>-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2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0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        ---------------------------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NimbusSanL-Regu"/>
              </a:rPr>
              <a:t>(12)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To draw a perpendicular distance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between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2, we draw a right-angled triangle ABC as shown in Fig.5.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757E4-1B0B-4F72-985B-A7B0FD5A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83" y="3923930"/>
            <a:ext cx="5708343" cy="29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26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B2FD-3BF1-470F-AF79-4C0124F68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Calculating Margin of a Hyperplane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664ED5-9900-41EF-BC88-DA6B538C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279" y="1874179"/>
            <a:ext cx="7289442" cy="4254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F5A03-CAB8-4D0A-B3DA-2E7234C6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083" y="2912161"/>
            <a:ext cx="4181383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86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4D7D-F42D-49DF-A9CA-B1BE1FA3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Calculating Margin of a Hyperplane</a:t>
            </a:r>
            <a:endParaRPr lang="en-US" sz="2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33960A-42AE-483D-A0A1-36E4A503B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915" y="2298953"/>
            <a:ext cx="7212169" cy="34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4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EA3C-C0DE-4233-8006-BE9F7ABF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D95A2-CCDD-46B9-930A-C9EF8E5CB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2800" b="0" i="0" u="none" strike="noStrike" baseline="0" dirty="0">
                <a:latin typeface="NimbusSanL-Regu"/>
              </a:rPr>
              <a:t>The training phase of SVM involves estimating the parameters </a:t>
            </a:r>
            <a:r>
              <a:rPr lang="en-US" sz="2800" b="0" i="0" u="none" strike="noStrike" baseline="0" dirty="0">
                <a:latin typeface="NimbusSanL-ReguItal"/>
              </a:rPr>
              <a:t>W </a:t>
            </a:r>
            <a:r>
              <a:rPr lang="en-US" sz="2800" b="0" i="0" u="none" strike="noStrike" baseline="0" dirty="0">
                <a:latin typeface="NimbusSanL-Regu"/>
              </a:rPr>
              <a:t>and </a:t>
            </a:r>
            <a:r>
              <a:rPr lang="en-US" sz="2800" b="0" i="0" u="none" strike="noStrike" baseline="0" dirty="0">
                <a:latin typeface="NimbusSanL-ReguItal"/>
              </a:rPr>
              <a:t>b </a:t>
            </a:r>
            <a:r>
              <a:rPr lang="en-US" sz="2800" b="0" i="0" u="none" strike="noStrike" baseline="0" dirty="0">
                <a:latin typeface="NimbusSanL-Regu"/>
              </a:rPr>
              <a:t>for a hyperplane from a given training data.</a:t>
            </a:r>
          </a:p>
          <a:p>
            <a:pPr algn="l"/>
            <a:r>
              <a:rPr lang="en-US" sz="2800" b="0" i="0" u="none" strike="noStrike" baseline="0" dirty="0">
                <a:latin typeface="NimbusSanL-Regu"/>
              </a:rPr>
              <a:t>The parameters must be chosen in such a way that the following two inequalities are satisfied.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latin typeface="NimbusSanL-ReguItal"/>
              </a:rPr>
              <a:t>                 </a:t>
            </a:r>
            <a:r>
              <a:rPr lang="en-US" sz="2800" b="0" i="0" u="none" strike="noStrike" baseline="0" dirty="0" err="1">
                <a:latin typeface="NimbusSanL-ReguItal"/>
              </a:rPr>
              <a:t>W.x</a:t>
            </a:r>
            <a:r>
              <a:rPr lang="en-US" sz="1600" b="0" i="0" u="none" strike="noStrike" baseline="0" dirty="0" err="1">
                <a:latin typeface="NimbusSanL-ReguItal"/>
              </a:rPr>
              <a:t>i</a:t>
            </a:r>
            <a:r>
              <a:rPr lang="en-US" sz="1600" b="0" i="0" u="none" strike="noStrike" baseline="0" dirty="0">
                <a:latin typeface="NimbusSanL-ReguItal"/>
              </a:rPr>
              <a:t> </a:t>
            </a:r>
            <a:r>
              <a:rPr lang="en-US" sz="2800" b="0" i="0" u="none" strike="noStrike" baseline="0" dirty="0">
                <a:latin typeface="CMSS10"/>
              </a:rPr>
              <a:t>+ </a:t>
            </a:r>
            <a:r>
              <a:rPr lang="en-US" sz="2800" b="0" i="0" u="none" strike="noStrike" baseline="0" dirty="0">
                <a:latin typeface="NimbusSanL-ReguItal"/>
              </a:rPr>
              <a:t>b ≥</a:t>
            </a:r>
            <a:r>
              <a:rPr lang="en-US" sz="2800" b="0" i="0" u="none" strike="noStrike" baseline="0" dirty="0">
                <a:latin typeface="CMSY10"/>
              </a:rPr>
              <a:t> </a:t>
            </a:r>
            <a:r>
              <a:rPr lang="en-US" sz="2800" b="0" i="0" u="none" strike="noStrike" baseline="0" dirty="0">
                <a:latin typeface="NimbusSanL-Regu"/>
              </a:rPr>
              <a:t>1 </a:t>
            </a:r>
            <a:r>
              <a:rPr lang="en-US" sz="2800" b="0" i="0" u="none" strike="noStrike" baseline="0" dirty="0">
                <a:latin typeface="NimbusSanL-ReguItal"/>
              </a:rPr>
              <a:t>if              </a:t>
            </a:r>
            <a:r>
              <a:rPr lang="en-US" sz="2800" b="0" i="0" u="none" strike="noStrike" baseline="0" dirty="0" err="1">
                <a:latin typeface="NimbusSanL-ReguItal"/>
              </a:rPr>
              <a:t>y</a:t>
            </a:r>
            <a:r>
              <a:rPr lang="en-US" sz="1600" b="0" i="0" u="none" strike="noStrike" baseline="0" dirty="0" err="1">
                <a:latin typeface="NimbusSanL-ReguItal"/>
              </a:rPr>
              <a:t>i</a:t>
            </a:r>
            <a:r>
              <a:rPr lang="en-US" sz="1600" b="0" i="0" u="none" strike="noStrike" baseline="0" dirty="0">
                <a:latin typeface="NimbusSanL-ReguItal"/>
              </a:rPr>
              <a:t> </a:t>
            </a:r>
            <a:r>
              <a:rPr lang="en-US" sz="2800" b="0" i="0" u="none" strike="noStrike" baseline="0" dirty="0">
                <a:latin typeface="CMSS10"/>
              </a:rPr>
              <a:t>= </a:t>
            </a:r>
            <a:r>
              <a:rPr lang="en-US" sz="2800" b="0" i="0" u="none" strike="noStrike" baseline="0" dirty="0">
                <a:latin typeface="NimbusSanL-Regu"/>
              </a:rPr>
              <a:t>1  ------------(13)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latin typeface="NimbusSanL-ReguItal"/>
              </a:rPr>
              <a:t>                 </a:t>
            </a:r>
            <a:r>
              <a:rPr lang="en-US" sz="2800" b="0" i="0" u="none" strike="noStrike" baseline="0" dirty="0" err="1">
                <a:latin typeface="NimbusSanL-ReguItal"/>
              </a:rPr>
              <a:t>W</a:t>
            </a:r>
            <a:r>
              <a:rPr lang="en-US" dirty="0" err="1">
                <a:latin typeface="CMMI10"/>
              </a:rPr>
              <a:t>.</a:t>
            </a:r>
            <a:r>
              <a:rPr lang="en-US" sz="2800" b="0" i="0" u="none" strike="noStrike" baseline="0" dirty="0" err="1">
                <a:latin typeface="NimbusSanL-ReguItal"/>
              </a:rPr>
              <a:t>x</a:t>
            </a:r>
            <a:r>
              <a:rPr lang="en-US" sz="1600" b="0" i="0" u="none" strike="noStrike" baseline="0" dirty="0" err="1">
                <a:latin typeface="NimbusSanL-ReguItal"/>
              </a:rPr>
              <a:t>i</a:t>
            </a:r>
            <a:r>
              <a:rPr lang="en-US" sz="1600" b="0" i="0" u="none" strike="noStrike" baseline="0" dirty="0">
                <a:latin typeface="NimbusSanL-ReguItal"/>
              </a:rPr>
              <a:t> </a:t>
            </a:r>
            <a:r>
              <a:rPr lang="en-US" sz="2800" b="0" i="0" u="none" strike="noStrike" baseline="0" dirty="0">
                <a:latin typeface="CMSS10"/>
              </a:rPr>
              <a:t>+ </a:t>
            </a:r>
            <a:r>
              <a:rPr lang="en-US" sz="2800" b="0" i="0" u="none" strike="noStrike" baseline="0" dirty="0">
                <a:latin typeface="NimbusSanL-ReguItal"/>
              </a:rPr>
              <a:t>b </a:t>
            </a:r>
            <a:r>
              <a:rPr lang="en-US" sz="2800" b="0" i="0" u="none" strike="noStrike" baseline="0" dirty="0">
                <a:latin typeface="CMSY10"/>
              </a:rPr>
              <a:t>≤</a:t>
            </a:r>
            <a:r>
              <a:rPr lang="en-US" sz="2800" b="0" i="0" u="none" strike="noStrike" baseline="0" dirty="0">
                <a:latin typeface="NimbusSanL-Regu"/>
              </a:rPr>
              <a:t>1 </a:t>
            </a:r>
            <a:r>
              <a:rPr lang="en-US" sz="2800" b="0" i="0" u="none" strike="noStrike" baseline="0" dirty="0">
                <a:latin typeface="NimbusSanL-ReguItal"/>
              </a:rPr>
              <a:t>if               </a:t>
            </a:r>
            <a:r>
              <a:rPr lang="en-US" sz="2800" b="0" i="0" u="none" strike="noStrike" baseline="0" dirty="0" err="1">
                <a:latin typeface="NimbusSanL-ReguItal"/>
              </a:rPr>
              <a:t>y</a:t>
            </a:r>
            <a:r>
              <a:rPr lang="en-US" sz="1600" b="0" i="0" u="none" strike="noStrike" baseline="0" dirty="0" err="1">
                <a:latin typeface="NimbusSanL-ReguItal"/>
              </a:rPr>
              <a:t>i</a:t>
            </a:r>
            <a:r>
              <a:rPr lang="en-US" sz="1600" b="0" i="0" u="none" strike="noStrike" baseline="0" dirty="0">
                <a:latin typeface="NimbusSanL-ReguItal"/>
              </a:rPr>
              <a:t> </a:t>
            </a:r>
            <a:r>
              <a:rPr lang="en-US" sz="2800" b="0" i="0" u="none" strike="noStrike" baseline="0" dirty="0">
                <a:latin typeface="CMSS10"/>
              </a:rPr>
              <a:t>= -1  ----------</a:t>
            </a:r>
            <a:r>
              <a:rPr lang="en-US" sz="2800" b="0" i="0" u="none" strike="noStrike" baseline="0" dirty="0">
                <a:latin typeface="NimbusSanL-Regu"/>
              </a:rPr>
              <a:t> (14)</a:t>
            </a:r>
          </a:p>
          <a:p>
            <a:pPr algn="l"/>
            <a:r>
              <a:rPr lang="en-US" sz="2800" b="0" i="0" u="none" strike="noStrike" baseline="0" dirty="0">
                <a:latin typeface="NimbusSanL-Regu"/>
              </a:rPr>
              <a:t>These conditions impose the requirements that all training tuples from class </a:t>
            </a:r>
            <a:r>
              <a:rPr lang="en-US" sz="2800" b="0" i="0" u="none" strike="noStrike" baseline="0" dirty="0">
                <a:latin typeface="NimbusSanL-ReguItal"/>
              </a:rPr>
              <a:t>Y </a:t>
            </a:r>
            <a:r>
              <a:rPr lang="en-US" sz="2800" b="0" i="0" u="none" strike="noStrike" baseline="0" dirty="0">
                <a:latin typeface="CMSS10"/>
              </a:rPr>
              <a:t>= + </a:t>
            </a:r>
            <a:r>
              <a:rPr lang="en-US" sz="2800" b="0" i="0" u="none" strike="noStrike" baseline="0" dirty="0">
                <a:latin typeface="NimbusSanL-Regu"/>
              </a:rPr>
              <a:t>must be located on or above the hyperplane</a:t>
            </a:r>
          </a:p>
          <a:p>
            <a:pPr algn="l"/>
            <a:r>
              <a:rPr lang="en-US" sz="2800" b="0" i="0" u="none" strike="noStrike" baseline="0" dirty="0" err="1">
                <a:latin typeface="NimbusSanL-ReguItal"/>
              </a:rPr>
              <a:t>W</a:t>
            </a:r>
            <a:r>
              <a:rPr lang="en-US" dirty="0" err="1">
                <a:latin typeface="CMMI10"/>
              </a:rPr>
              <a:t>.</a:t>
            </a:r>
            <a:r>
              <a:rPr lang="en-US" sz="2800" b="0" i="0" u="none" strike="noStrike" baseline="0" dirty="0" err="1">
                <a:latin typeface="NimbusSanL-ReguItal"/>
              </a:rPr>
              <a:t>x</a:t>
            </a:r>
            <a:r>
              <a:rPr lang="en-US" sz="2800" b="0" i="0" u="none" strike="noStrike" baseline="0" dirty="0">
                <a:latin typeface="NimbusSanL-ReguItal"/>
              </a:rPr>
              <a:t> </a:t>
            </a:r>
            <a:r>
              <a:rPr lang="en-US" sz="2800" b="0" i="0" u="none" strike="noStrike" baseline="0" dirty="0">
                <a:latin typeface="CMSS10"/>
              </a:rPr>
              <a:t>+ </a:t>
            </a:r>
            <a:r>
              <a:rPr lang="en-US" sz="2800" b="0" i="0" u="none" strike="noStrike" baseline="0" dirty="0">
                <a:latin typeface="NimbusSanL-ReguItal"/>
              </a:rPr>
              <a:t>b </a:t>
            </a:r>
            <a:r>
              <a:rPr lang="en-US" sz="2800" b="0" i="0" u="none" strike="noStrike" baseline="0" dirty="0">
                <a:latin typeface="CMSS10"/>
              </a:rPr>
              <a:t>= </a:t>
            </a:r>
            <a:r>
              <a:rPr lang="en-US" sz="2800" b="0" i="0" u="none" strike="noStrike" baseline="0" dirty="0">
                <a:latin typeface="NimbusSanL-Regu"/>
              </a:rPr>
              <a:t>1, while those instances from class </a:t>
            </a:r>
            <a:r>
              <a:rPr lang="en-US" sz="2800" b="0" i="0" u="none" strike="noStrike" baseline="0" dirty="0">
                <a:latin typeface="NimbusSanL-ReguItal"/>
              </a:rPr>
              <a:t>Y </a:t>
            </a:r>
            <a:r>
              <a:rPr lang="en-US" sz="2800" b="0" i="0" u="none" strike="noStrike" baseline="0" dirty="0">
                <a:latin typeface="CMSS10"/>
              </a:rPr>
              <a:t>= </a:t>
            </a:r>
            <a:r>
              <a:rPr lang="en-US" sz="2800" b="0" i="0" u="none" strike="noStrike" baseline="0" dirty="0">
                <a:latin typeface="CMSY10"/>
              </a:rPr>
              <a:t>- </a:t>
            </a:r>
            <a:r>
              <a:rPr lang="en-US" sz="2800" b="0" i="0" u="none" strike="noStrike" baseline="0" dirty="0">
                <a:latin typeface="NimbusSanL-Regu"/>
              </a:rPr>
              <a:t>must be located on or below the hyperplane </a:t>
            </a:r>
            <a:r>
              <a:rPr lang="en-US" sz="2800" b="0" i="0" u="none" strike="noStrike" baseline="0" dirty="0" err="1">
                <a:latin typeface="NimbusSanL-ReguItal"/>
              </a:rPr>
              <a:t>W</a:t>
            </a:r>
            <a:r>
              <a:rPr lang="en-US" dirty="0" err="1">
                <a:latin typeface="CMMI10"/>
              </a:rPr>
              <a:t>.</a:t>
            </a:r>
            <a:r>
              <a:rPr lang="en-US" sz="2800" b="0" i="0" u="none" strike="noStrike" baseline="0" dirty="0" err="1">
                <a:latin typeface="NimbusSanL-ReguItal"/>
              </a:rPr>
              <a:t>x</a:t>
            </a:r>
            <a:r>
              <a:rPr lang="en-US" sz="2800" b="0" i="0" u="none" strike="noStrike" baseline="0" dirty="0">
                <a:latin typeface="NimbusSanL-ReguItal"/>
              </a:rPr>
              <a:t> </a:t>
            </a:r>
            <a:r>
              <a:rPr lang="en-US" sz="2800" b="0" i="0" u="none" strike="noStrike" baseline="0" dirty="0">
                <a:latin typeface="CMSS10"/>
              </a:rPr>
              <a:t>+ </a:t>
            </a:r>
            <a:r>
              <a:rPr lang="en-US" sz="2800" b="0" i="0" u="none" strike="noStrike" baseline="0" dirty="0">
                <a:latin typeface="NimbusSanL-ReguItal"/>
              </a:rPr>
              <a:t>b </a:t>
            </a:r>
            <a:r>
              <a:rPr lang="en-US" sz="2800" b="0" i="0" u="none" strike="noStrike" baseline="0" dirty="0">
                <a:latin typeface="CMSS10"/>
              </a:rPr>
              <a:t>= </a:t>
            </a:r>
            <a:r>
              <a:rPr lang="en-US" dirty="0">
                <a:latin typeface="CMSY10"/>
              </a:rPr>
              <a:t>-</a:t>
            </a:r>
            <a:r>
              <a:rPr lang="en-US" sz="2800" b="0" i="0" u="none" strike="noStrike" baseline="0" dirty="0">
                <a:latin typeface="NimbusSanL-Regu"/>
              </a:rPr>
              <a:t>1 (also see Fig. 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6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D795-8963-4D42-A1EF-494B1B0E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Learning for a Linear SVM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00295-B746-41BA-A63C-6AE9626E3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Both the inequalities can be summarized as</a:t>
            </a:r>
          </a:p>
          <a:p>
            <a:pPr marL="0" indent="0" algn="just">
              <a:buNone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Ital"/>
              </a:rPr>
              <a:t>         </a:t>
            </a:r>
            <a:r>
              <a:rPr lang="en-US" dirty="0">
                <a:solidFill>
                  <a:srgbClr val="000000"/>
                </a:solidFill>
                <a:latin typeface="NimbusSanL-ReguItal"/>
              </a:rPr>
              <a:t>Y</a:t>
            </a:r>
            <a:r>
              <a:rPr lang="pl-PL" sz="1600" b="0" i="0" u="none" strike="noStrike" baseline="0" dirty="0">
                <a:solidFill>
                  <a:srgbClr val="000000"/>
                </a:solidFill>
                <a:latin typeface="NimbusSanL-ReguItal"/>
              </a:rPr>
              <a:t>i 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dirty="0">
                <a:solidFill>
                  <a:srgbClr val="000000"/>
                </a:solidFill>
                <a:latin typeface="CMMI10"/>
              </a:rPr>
              <a:t>.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pl-PL" sz="16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CMSS10"/>
              </a:rPr>
              <a:t>) ≥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              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NimbusSanL-ReguItal"/>
              </a:rPr>
              <a:t>i 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en-US" dirty="0">
                <a:solidFill>
                  <a:srgbClr val="000000"/>
                </a:solidFill>
                <a:latin typeface="CMMI10"/>
              </a:rPr>
              <a:t>,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CMMI10"/>
              </a:rPr>
              <a:t> 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en-US" dirty="0">
                <a:solidFill>
                  <a:srgbClr val="000000"/>
                </a:solidFill>
                <a:latin typeface="CMMI10"/>
              </a:rPr>
              <a:t>,………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CMMI10"/>
              </a:rPr>
              <a:t> 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NimbusSanL-ReguItal"/>
              </a:rPr>
              <a:t>n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Ital"/>
              </a:rPr>
              <a:t>   ------</a:t>
            </a:r>
            <a:r>
              <a:rPr lang="pl-PL" sz="2800" b="0" i="0" u="none" strike="noStrike" baseline="0" dirty="0">
                <a:solidFill>
                  <a:srgbClr val="000000"/>
                </a:solidFill>
                <a:latin typeface="NimbusSanL-Regu"/>
              </a:rPr>
              <a:t>(15)</a:t>
            </a:r>
          </a:p>
          <a:p>
            <a:pPr algn="just"/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Note that any tuples that lie on the hyperplanes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NimbusSanL-Regu"/>
              </a:rPr>
              <a:t>1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NimbusSanL-Regu"/>
              </a:rPr>
              <a:t>2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are</a:t>
            </a:r>
          </a:p>
          <a:p>
            <a:pPr marL="0" indent="0" algn="just">
              <a:buNone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   called </a:t>
            </a:r>
            <a:r>
              <a:rPr lang="en-US" sz="2800" b="0" i="0" u="none" strike="noStrike" baseline="0" dirty="0">
                <a:solidFill>
                  <a:srgbClr val="0000FF"/>
                </a:solidFill>
                <a:latin typeface="NimbusSanL-Regu"/>
              </a:rPr>
              <a:t>support vectors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just"/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Essentially, the support vectors are the most difficult tuples to</a:t>
            </a:r>
          </a:p>
          <a:p>
            <a:pPr marL="0" indent="0" algn="just">
              <a:buNone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   classify and give the most information regarding classification.</a:t>
            </a:r>
          </a:p>
          <a:p>
            <a:pPr algn="just"/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In the following, we discuss the approach of finding MMH and the</a:t>
            </a:r>
          </a:p>
          <a:p>
            <a:pPr marL="0" indent="0" algn="just">
              <a:buNone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   support vectors.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NimbusSanL-Regu"/>
              </a:rPr>
              <a:t>The above problem is turned out to be an optimization problem,</a:t>
            </a:r>
            <a:r>
              <a:rPr lang="en-US" sz="1800" b="0" i="0" u="none" strike="noStrike" baseline="0" dirty="0">
                <a:latin typeface="NimbusSanL-Regu"/>
              </a:rPr>
              <a:t> </a:t>
            </a:r>
            <a:r>
              <a:rPr lang="en-US" dirty="0">
                <a:solidFill>
                  <a:srgbClr val="000000"/>
                </a:solidFill>
                <a:latin typeface="NimbusSanL-Regu"/>
              </a:rPr>
              <a:t>that is, to maximize  </a:t>
            </a:r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D9FAB-6691-4AA3-A363-0671235B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32" y="5777798"/>
            <a:ext cx="1957798" cy="4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61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A7ED-2B3E-431F-9A73-FEEB93B8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Searching for MMH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4F1608-5339-4484-8A60-ECC80285F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552" y="2263285"/>
            <a:ext cx="7134896" cy="34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29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B0C0F645-DE2E-4C0A-9F87-1FF6344A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9F9CE54-3F9E-4144-B303-730A3CDE7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925"/>
            <a:ext cx="10515600" cy="4689475"/>
          </a:xfrm>
        </p:spPr>
        <p:txBody>
          <a:bodyPr/>
          <a:lstStyle/>
          <a:p>
            <a:pPr eaLnBrk="1" hangingPunct="1"/>
            <a:r>
              <a:rPr lang="en-US" altLang="en-US" b="1"/>
              <a:t>Support vector machines</a:t>
            </a:r>
            <a:r>
              <a:rPr lang="en-US" altLang="en-US"/>
              <a:t> </a:t>
            </a:r>
            <a:r>
              <a:rPr lang="en-US" altLang="en-US" b="1"/>
              <a:t>(SVM) </a:t>
            </a:r>
            <a:r>
              <a:rPr lang="en-US" altLang="en-US"/>
              <a:t>are supervised learning models with associated learning algorithms that analyze data used for classification and regression analysis.</a:t>
            </a:r>
          </a:p>
          <a:p>
            <a:pPr eaLnBrk="1" hangingPunct="1"/>
            <a:r>
              <a:rPr lang="en-US" altLang="en-US"/>
              <a:t>It is a </a:t>
            </a:r>
            <a:r>
              <a:rPr lang="en-US" altLang="en-US" b="1"/>
              <a:t>machine learning</a:t>
            </a:r>
            <a:r>
              <a:rPr lang="en-US" altLang="en-US"/>
              <a:t> approach.</a:t>
            </a:r>
          </a:p>
          <a:p>
            <a:pPr eaLnBrk="1" hangingPunct="1"/>
            <a:r>
              <a:rPr lang="en-US" altLang="en-US"/>
              <a:t>They analyze the large amount of data to identify patterns from them.</a:t>
            </a:r>
          </a:p>
          <a:p>
            <a:pPr eaLnBrk="1" hangingPunct="1"/>
            <a:r>
              <a:rPr lang="en-US" altLang="en-US"/>
              <a:t>SVMs are based on the idea of finding a hyperplane that best divides a dataset into two classes, as shown in the image below.</a:t>
            </a:r>
          </a:p>
          <a:p>
            <a:pPr eaLnBrk="1" hangingPunct="1"/>
            <a:endParaRPr lang="en-US" altLang="en-US"/>
          </a:p>
        </p:txBody>
      </p:sp>
      <p:pic>
        <p:nvPicPr>
          <p:cNvPr id="8196" name="Picture 2" descr="tumblr_inline_o9aa8dYRkB1u37g00_540">
            <a:extLst>
              <a:ext uri="{FF2B5EF4-FFF2-40B4-BE49-F238E27FC236}">
                <a16:creationId xmlns:a16="http://schemas.microsoft.com/office/drawing/2014/main" id="{D0D74FCC-BAE7-4726-9314-9434A83B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4359275"/>
            <a:ext cx="499745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Slide Number Placeholder 1">
            <a:extLst>
              <a:ext uri="{FF2B5EF4-FFF2-40B4-BE49-F238E27FC236}">
                <a16:creationId xmlns:a16="http://schemas.microsoft.com/office/drawing/2014/main" id="{6CECB74A-0A84-48CB-916C-F54F02F1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695D05C-5513-46E2-863C-07F6FCCF5744}" type="slidenum">
              <a:rPr lang="en-US" altLang="en-US">
                <a:solidFill>
                  <a:srgbClr val="898989"/>
                </a:solidFill>
              </a:rPr>
              <a:pPr/>
              <a:t>4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6C05-FEB5-42AD-ADBB-A0E591D0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444059-97EB-4624-B528-04CB6C643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381" y="1825625"/>
            <a:ext cx="70012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84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7910-1E60-4FF0-88CF-FDFF475B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Searching for MMH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17E56-262B-4612-858A-4529C1D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above stated constrained optimization problem is popularly known as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convex optimization problem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, where objective function is quadratic and constraints are linear in the parameters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well known technique to solve a convex optimization problem is the standard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Lagrange Multiplier method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First, we shall learn the Lagrange Multiplier method, then come back to the solving of our own SVM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16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9606-6585-47CD-A70A-5F7E9C43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339"/>
          </a:xfrm>
        </p:spPr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Lagrange Multiplier Method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E4ECA-90E4-44A7-8B75-D463EF5E8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996"/>
            <a:ext cx="10515600" cy="4942967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The Lagrange multiplier method follows two different steps depending on type of constraints.</a:t>
            </a:r>
          </a:p>
          <a:p>
            <a:pPr algn="l"/>
            <a:r>
              <a:rPr lang="en-US" sz="2400" b="0" i="0" u="none" strike="noStrike" baseline="0" dirty="0">
                <a:solidFill>
                  <a:srgbClr val="FFFFFF"/>
                </a:solidFill>
                <a:latin typeface="NimbusSanL-Regu"/>
              </a:rPr>
              <a:t>1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NimbusSanL-Bold"/>
              </a:rPr>
              <a:t>Equality constraint optimization problem: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In this case, the problem is of the form:</a:t>
            </a:r>
          </a:p>
          <a:p>
            <a:pPr marL="914400" lvl="2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minimize f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1,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MMI10"/>
              </a:rPr>
              <a:t>,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 …………..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xd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)</a:t>
            </a:r>
          </a:p>
          <a:p>
            <a:pPr marL="914400" lvl="2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subject to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gi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) =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0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;  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,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2,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 ………………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p</a:t>
            </a:r>
          </a:p>
          <a:p>
            <a:pPr algn="l"/>
            <a:r>
              <a:rPr lang="en-US" sz="2400" b="0" i="0" u="none" strike="noStrike" baseline="0" dirty="0">
                <a:solidFill>
                  <a:srgbClr val="FFFFFF"/>
                </a:solidFill>
                <a:latin typeface="NimbusSanL-Regu"/>
              </a:rPr>
              <a:t>2 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NimbusSanL-Bold"/>
              </a:rPr>
              <a:t>Inequality constraint optimization problem: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In this case, the problem is of the form:</a:t>
            </a:r>
          </a:p>
          <a:p>
            <a:pPr marL="914400" lvl="2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minimize f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1,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MMI10"/>
              </a:rPr>
              <a:t>,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 …………..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xd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)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	subject to hi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) ≤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0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;   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,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2,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MMI10"/>
              </a:rPr>
              <a:t> ………………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Ital"/>
              </a:rPr>
              <a:t>p</a:t>
            </a:r>
          </a:p>
          <a:p>
            <a:pPr marL="0" indent="0" algn="l">
              <a:buNone/>
            </a:pPr>
            <a:endParaRPr lang="en-US" sz="2400" b="0" i="0" u="none" strike="noStrike" baseline="0" dirty="0">
              <a:solidFill>
                <a:srgbClr val="000000"/>
              </a:solidFill>
              <a:latin typeface="NimbusSanL-ReguItal"/>
            </a:endParaRPr>
          </a:p>
        </p:txBody>
      </p:sp>
    </p:spTree>
    <p:extLst>
      <p:ext uri="{BB962C8B-B14F-4D97-AF65-F5344CB8AC3E}">
        <p14:creationId xmlns:p14="http://schemas.microsoft.com/office/powerpoint/2010/main" val="1531859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8F9F-9721-4EED-A420-21039980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LMM to Solve Linear SVM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411EC3-7AD4-4C15-A9FC-D410804E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343" y="2969685"/>
            <a:ext cx="6027313" cy="105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3D3BE-7F57-4F6D-964D-4CF78C7AC1ED}"/>
              </a:ext>
            </a:extLst>
          </p:cNvPr>
          <p:cNvSpPr txBox="1"/>
          <p:nvPr/>
        </p:nvSpPr>
        <p:spPr>
          <a:xfrm>
            <a:off x="1324991" y="2184913"/>
            <a:ext cx="9461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SanL-Regu"/>
              </a:rPr>
              <a:t>The optimization problem for the linear SVM is inequality constraint optimization problem.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SanL-Regu"/>
              </a:rPr>
              <a:t>The </a:t>
            </a:r>
            <a:r>
              <a:rPr lang="en-US" sz="1800" b="0" i="0" u="none" strike="noStrike" baseline="0" dirty="0" err="1">
                <a:latin typeface="NimbusSanL-Regu"/>
              </a:rPr>
              <a:t>Lagrangian</a:t>
            </a:r>
            <a:r>
              <a:rPr lang="en-US" sz="1800" b="0" i="0" u="none" strike="noStrike" baseline="0" dirty="0">
                <a:latin typeface="NimbusSanL-Regu"/>
              </a:rPr>
              <a:t> multiplier for this optimization problem can be written 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479E7-C2E1-436D-93E2-B447064877F4}"/>
              </a:ext>
            </a:extLst>
          </p:cNvPr>
          <p:cNvSpPr txBox="1"/>
          <p:nvPr/>
        </p:nvSpPr>
        <p:spPr>
          <a:xfrm>
            <a:off x="1562470" y="4458049"/>
            <a:ext cx="870011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where the parameters </a:t>
            </a:r>
            <a:r>
              <a:rPr lang="el-GR" sz="2000" b="0" i="0" u="none" strike="noStrike" baseline="0" dirty="0">
                <a:solidFill>
                  <a:srgbClr val="000000"/>
                </a:solidFill>
                <a:latin typeface="CMSY8"/>
              </a:rPr>
              <a:t>λ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MSY8"/>
              </a:rPr>
              <a:t> 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CMSY8"/>
              </a:rPr>
              <a:t>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are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Lagrangian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multipliers, and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= [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1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;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100" b="0" i="0" u="none" strike="noStrike" baseline="0" dirty="0">
                <a:solidFill>
                  <a:srgbClr val="000000"/>
                </a:solidFill>
                <a:latin typeface="NimbusSanL-Regu"/>
              </a:rPr>
              <a:t>2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………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1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]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are the model parameters.</a:t>
            </a:r>
          </a:p>
          <a:p>
            <a:pPr algn="l"/>
            <a:r>
              <a:rPr lang="en-US" sz="800" b="1" i="0" u="none" strike="noStrike" baseline="0" dirty="0" err="1">
                <a:solidFill>
                  <a:srgbClr val="FFFFFF"/>
                </a:solidFill>
                <a:latin typeface="NimbusSanL-Bold"/>
              </a:rPr>
              <a:t>Debasis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7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65DB-D048-465F-B9DC-D32FED10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Lagrange Multiplier Method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059FD5-08EA-47EE-95BF-760675C34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965" y="1280741"/>
            <a:ext cx="7791635" cy="47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4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45C3-2E7C-4E3A-A81C-45152EF4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2440"/>
          </a:xfrm>
        </p:spPr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Lagrange Multiplier Method</a:t>
            </a:r>
            <a:endParaRPr lang="en-US" sz="2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350280-D13D-4E8F-817A-79C940B63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915" y="1543658"/>
            <a:ext cx="7212169" cy="42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96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E970-F265-4B4B-9256-4ECD90FB2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8052"/>
          </a:xfrm>
        </p:spPr>
        <p:txBody>
          <a:bodyPr>
            <a:normAutofit/>
          </a:bodyPr>
          <a:lstStyle/>
          <a:p>
            <a:r>
              <a:rPr lang="en-US" sz="2000" b="1" i="0" u="none" strike="noStrike" baseline="0" dirty="0">
                <a:latin typeface="NimbusSanL-Regu"/>
              </a:rPr>
              <a:t>Lagrange Multiplier Method</a:t>
            </a:r>
            <a:endParaRPr lang="en-US" sz="2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BE84A9-1B24-4900-A877-9E981D5DF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289" y="1502805"/>
            <a:ext cx="7973190" cy="43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33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45A6E-CBB7-48D1-ABCE-3A9B109B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Lagrange Multiplier Method</a:t>
            </a:r>
            <a:endParaRPr lang="en-US" sz="2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113A23-944E-4FDA-AC1B-60A16FF98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885" y="3074426"/>
            <a:ext cx="4868214" cy="894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E34D6-5A71-44D6-B4F7-03D1220A3299}"/>
              </a:ext>
            </a:extLst>
          </p:cNvPr>
          <p:cNvSpPr txBox="1"/>
          <p:nvPr/>
        </p:nvSpPr>
        <p:spPr>
          <a:xfrm>
            <a:off x="923279" y="2033347"/>
            <a:ext cx="8948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latin typeface="NimbusSanL-Bold"/>
              </a:rPr>
              <a:t>Inequality constraint optimization problem solving</a:t>
            </a:r>
          </a:p>
          <a:p>
            <a:pPr algn="l"/>
            <a:r>
              <a:rPr lang="en-US" b="0" i="0" u="none" strike="noStrike" baseline="0" dirty="0">
                <a:latin typeface="NimbusSanL-Regu"/>
              </a:rPr>
              <a:t>The method for solving this problem is quite similar to the Lagrange multiplier method described above.</a:t>
            </a:r>
          </a:p>
          <a:p>
            <a:pPr algn="l"/>
            <a:r>
              <a:rPr lang="en-US" b="0" i="0" u="none" strike="noStrike" baseline="0" dirty="0">
                <a:latin typeface="NimbusSanL-Regu"/>
              </a:rPr>
              <a:t>It starts with the </a:t>
            </a:r>
            <a:r>
              <a:rPr lang="en-US" b="0" i="0" u="none" strike="noStrike" baseline="0" dirty="0" err="1">
                <a:latin typeface="NimbusSanL-Regu"/>
              </a:rPr>
              <a:t>Lagrangian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8138A-CFA0-4E8D-82E6-B68CF1CC6538}"/>
              </a:ext>
            </a:extLst>
          </p:cNvPr>
          <p:cNvSpPr txBox="1"/>
          <p:nvPr/>
        </p:nvSpPr>
        <p:spPr>
          <a:xfrm>
            <a:off x="923279" y="4620801"/>
            <a:ext cx="9365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In addition to this, it introduces additional constraints, called </a:t>
            </a:r>
            <a:r>
              <a:rPr lang="en-US" sz="1800" b="1" i="0" u="none" strike="noStrike" baseline="0" dirty="0" err="1">
                <a:latin typeface="NimbusSanL-Bold"/>
              </a:rPr>
              <a:t>Karush</a:t>
            </a:r>
            <a:r>
              <a:rPr lang="en-US" sz="1800" b="1" i="0" u="none" strike="noStrike" baseline="0" dirty="0">
                <a:latin typeface="NimbusSanL-Bold"/>
              </a:rPr>
              <a:t>-Kuhn-Tucker (KKT) constraints</a:t>
            </a:r>
            <a:r>
              <a:rPr lang="en-US" sz="1800" b="0" i="0" u="none" strike="noStrike" baseline="0" dirty="0">
                <a:latin typeface="NimbusSanL-Regu"/>
              </a:rPr>
              <a:t>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55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0A62-7AB7-41AD-9415-C9718ADF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Lagrange Multiplier Method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C3BD0F-C18C-499C-8672-6331F28E6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46" y="1877421"/>
            <a:ext cx="7006107" cy="42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94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61C7-1997-4A6A-AB5C-82A177F7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Regu"/>
              </a:rPr>
              <a:t>Lagrange Multiplier Method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23CEC2-5747-4969-92FE-6829CF332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067" y="2130341"/>
            <a:ext cx="7031865" cy="37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5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0FDA55A4-1EE5-4900-8745-7389B618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Support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B3AD0-4A2F-4427-A9E9-0C04B554D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138"/>
            <a:ext cx="10515600" cy="5075237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Support Vectors are simply the co-ordinates of individual observation. Support Vector Machine is a frontier which best segregates the two classes (hyper-plane/ line).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Support vectors are the data points that lie closest to the decision surface (or hyperplane)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They are the data points most difficult to classify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They have direct bearing on the optimum location of the decision surface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We can show that the optimal hyperplane stems from the function class with the lowest “capacity” (VC dimension).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Support vectors are the data points nearest to the hyperplane, the points of a data set that, if removed, would alter the position of the dividing hyperplane. Because of this, they can be considered the critical elements of a data set.</a:t>
            </a:r>
          </a:p>
        </p:txBody>
      </p:sp>
      <p:sp>
        <p:nvSpPr>
          <p:cNvPr id="9220" name="Slide Number Placeholder 1">
            <a:extLst>
              <a:ext uri="{FF2B5EF4-FFF2-40B4-BE49-F238E27FC236}">
                <a16:creationId xmlns:a16="http://schemas.microsoft.com/office/drawing/2014/main" id="{AD3584DD-E55C-4BA2-9A4A-034F491F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346C5D8-9A6B-494E-A440-D9E95828BE54}" type="slidenum">
              <a:rPr lang="en-US" altLang="en-US">
                <a:solidFill>
                  <a:srgbClr val="898989"/>
                </a:solidFill>
              </a:rPr>
              <a:pPr/>
              <a:t>5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35E7-E36A-4F27-8A82-AF2AFDF4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SanL-Regu"/>
                <a:ea typeface="+mj-ea"/>
                <a:cs typeface="+mj-cs"/>
              </a:rPr>
              <a:t>Lagrange Multiplier Method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81524B-7E1F-4C90-8F3B-34C1F69D5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310" y="2036307"/>
            <a:ext cx="7083380" cy="39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23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59D4-8892-4A74-9497-9E0D4369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SanL-Regu"/>
                <a:ea typeface="+mj-ea"/>
                <a:cs typeface="+mj-cs"/>
              </a:rPr>
              <a:t>Lagrange Multiplier Method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6C5A1A-4C8F-47F0-B05A-3E1F066A9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828" y="1922817"/>
            <a:ext cx="7289984" cy="41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3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6C09-A528-4A10-9EB6-802DF664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imbusSanL-Regu"/>
                <a:ea typeface="+mj-ea"/>
                <a:cs typeface="+mj-cs"/>
              </a:rPr>
              <a:t>Lagrange Multiplier Method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4145FF-B11A-4F63-8825-339FFD6A9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915" y="1838511"/>
            <a:ext cx="7212169" cy="4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6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AAA9-FDFE-41A5-BE05-3AEBCDC0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LMM to Solve Linear SVM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BB8D72-578B-475D-9A5D-C25159B4D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823" y="1825625"/>
            <a:ext cx="67103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53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E187-1161-4708-BF3E-8F2E6953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LMM to Solve Linear SVM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01BD1-E078-4835-BD7D-B8BB3CFB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We first solve the above set of equations to find all the feasible solutions.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Then, we can determine optimum value of µ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800" dirty="0">
                <a:solidFill>
                  <a:srgbClr val="000000"/>
                </a:solidFill>
                <a:latin typeface="CMMI10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marL="0" indent="0" algn="l">
              <a:buNone/>
            </a:pPr>
            <a:endParaRPr lang="en-US" sz="1800" b="1" i="0" u="none" strike="noStrike" baseline="0" dirty="0">
              <a:solidFill>
                <a:srgbClr val="000000"/>
              </a:solidFill>
              <a:latin typeface="NimbusSanL-Bold"/>
            </a:endParaRPr>
          </a:p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NimbusSanL-Bold"/>
              </a:rPr>
              <a:t>Note: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SanL-Regu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"/>
              </a:rPr>
              <a:t>Lagrangian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 multiplier </a:t>
            </a:r>
            <a:r>
              <a:rPr lang="el-G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must be zero unless the training instance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satisfies the equation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yi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800" dirty="0" err="1">
                <a:solidFill>
                  <a:srgbClr val="000000"/>
                </a:solidFill>
                <a:latin typeface="CMMI10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xi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) =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1.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Thus, the training tuples with </a:t>
            </a:r>
            <a:r>
              <a:rPr lang="el-GR" sz="1800" dirty="0">
                <a:solidFill>
                  <a:srgbClr val="0000FF"/>
                </a:solidFill>
                <a:latin typeface="NimbusSanL-Regu"/>
              </a:rPr>
              <a:t>λ</a:t>
            </a:r>
            <a:r>
              <a:rPr lang="en-US" sz="1800" dirty="0" err="1">
                <a:solidFill>
                  <a:srgbClr val="0000FF"/>
                </a:solidFill>
                <a:latin typeface="NimbusSanL-Regu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CMMI10"/>
              </a:rPr>
              <a:t>&gt;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0 lie on the hyperplane margins and hence are support vectors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training instances that do not lie on the hyperplane margin have </a:t>
            </a:r>
            <a:r>
              <a:rPr lang="el-G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=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0.</a:t>
            </a:r>
          </a:p>
        </p:txBody>
      </p:sp>
    </p:spTree>
    <p:extLst>
      <p:ext uri="{BB962C8B-B14F-4D97-AF65-F5344CB8AC3E}">
        <p14:creationId xmlns:p14="http://schemas.microsoft.com/office/powerpoint/2010/main" val="31831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9BA-A382-4888-AF1E-364FDE29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Classifying a test sample using Linear SVM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904D-E399-463B-A9F2-5C21DB052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For a given training data, using SVM principle, we obtain MMH in the form of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NimbusSanL-Regu"/>
              </a:rPr>
              <a:t>, </a:t>
            </a:r>
            <a:r>
              <a:rPr lang="en-US" sz="1800" b="0" i="0" u="none" strike="noStrike" baseline="0" dirty="0">
                <a:latin typeface="NimbusSanL-ReguItal"/>
              </a:rPr>
              <a:t>b </a:t>
            </a:r>
            <a:r>
              <a:rPr lang="en-US" sz="1800" b="0" i="0" u="none" strike="noStrike" baseline="0" dirty="0">
                <a:latin typeface="NimbusSanL-Regu"/>
              </a:rPr>
              <a:t>and </a:t>
            </a:r>
            <a:r>
              <a:rPr lang="en-US" sz="1800" b="0" i="0" u="none" strike="noStrike" baseline="0" dirty="0" err="1">
                <a:latin typeface="NimbusSanL-ReguItal"/>
              </a:rPr>
              <a:t>i</a:t>
            </a:r>
            <a:r>
              <a:rPr lang="en-US" sz="18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’s. This is the machine (i.e., the SVM).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Now, let us see how this MMH can be used to classify a test tuple say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. This can be done as follows.</a:t>
            </a:r>
          </a:p>
          <a:p>
            <a:pPr algn="l"/>
            <a:endParaRPr lang="en-US" sz="1800" dirty="0">
              <a:latin typeface="NimbusSanL-Regu"/>
            </a:endParaRP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FD17C-A9EE-4DF0-88EF-D84B48F6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66" y="3429000"/>
            <a:ext cx="6851561" cy="230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85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1994-7FEB-43D5-81E1-59061EED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Classifying a test sample using Linear SVM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98EEC-6659-49AE-A3B9-87E39A97E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This is famously called as “</a:t>
            </a:r>
            <a:r>
              <a:rPr lang="en-US" sz="1800" b="0" i="0" u="none" strike="noStrike" baseline="0" dirty="0" err="1">
                <a:latin typeface="NimbusSanL-Regu"/>
              </a:rPr>
              <a:t>Representer</a:t>
            </a:r>
            <a:r>
              <a:rPr lang="en-US" sz="1800" b="0" i="0" u="none" strike="noStrike" baseline="0" dirty="0">
                <a:latin typeface="NimbusSanL-Regu"/>
              </a:rPr>
              <a:t> Theorem” which states that the solution </a:t>
            </a:r>
            <a:r>
              <a:rPr lang="en-US" sz="1800" b="0" i="0" u="none" strike="noStrike" baseline="0" dirty="0">
                <a:latin typeface="NimbusSanL-ReguItal"/>
              </a:rPr>
              <a:t>W </a:t>
            </a:r>
            <a:r>
              <a:rPr lang="en-US" sz="1800" b="0" i="0" u="none" strike="noStrike" baseline="0" dirty="0">
                <a:latin typeface="NimbusSanL-Regu"/>
              </a:rPr>
              <a:t>always be represented as a linear combination of training data.</a:t>
            </a:r>
          </a:p>
          <a:p>
            <a:pPr algn="l"/>
            <a:endParaRPr lang="en-US" sz="1800" dirty="0">
              <a:latin typeface="NimbusSanL-Regu"/>
            </a:endParaRP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224FF-DA1B-4596-BB0B-E5F38BAD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557" y="2829127"/>
            <a:ext cx="5434885" cy="1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06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96C4-B13D-4D80-AEDD-C6A28F4F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Classifying a test sample using Linear SVM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3FAD-5CD3-4AA8-ADAE-C0BCFD37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above involves a dot product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: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, where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is a support vector (this is so because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l-G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NimbusSanL-ReguItal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) =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0 for all training tuples except the support vectors), we can check the sign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If it is positive, then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falls on or above the MMH and so the SVM predicts that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belongs to class label +. On the other hand, if the sign is negative, then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falls on or below MMH and the class prediction is -.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NimbusSanL-Bold"/>
              </a:rPr>
              <a:t>Note: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Once the SVM is trained with training data, the complexity of the classifier is characterized by the number    of support vectors.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Dimensionality of data is not an issue in SVM unlike in other classifier.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47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6BF3-0EE5-4BFB-8DFC-DF98F0A1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Illustration : Linear SVM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5191B3-E969-475F-AFFE-745EDA292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8563" y="2140068"/>
            <a:ext cx="3734873" cy="372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24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245A-AF4C-406A-8AFE-DDE94C21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F0D83-C9D1-4096-9D89-2928AC9BF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Consider the case of a binary classification starting with a training data of 8 tuples as shown in Table 1.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Using quadratic programming, we can solve the KKT constraints to obtain the Lagrange multipliers </a:t>
            </a:r>
            <a:r>
              <a:rPr lang="el-G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1800" b="0" i="0" u="none" strike="noStrike" baseline="0" dirty="0" err="1">
                <a:latin typeface="NimbusSanL-ReguItal"/>
              </a:rPr>
              <a:t>i</a:t>
            </a:r>
            <a:r>
              <a:rPr lang="en-US" sz="1800" b="0" i="0" u="none" strike="noStrike" baseline="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for each training tuple, which is shown in Table 1.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Note that only the first two tuples are support vectors in this case.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Let </a:t>
            </a:r>
            <a:r>
              <a:rPr lang="en-US" sz="1800" b="0" i="0" u="none" strike="noStrike" baseline="0" dirty="0">
                <a:latin typeface="NimbusSanL-ReguItal"/>
              </a:rPr>
              <a:t>W </a:t>
            </a:r>
            <a:r>
              <a:rPr lang="en-US" sz="1800" b="0" i="0" u="none" strike="noStrike" baseline="0" dirty="0">
                <a:latin typeface="CMSS10"/>
              </a:rPr>
              <a:t>= (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NimbusSanL-Regu"/>
              </a:rPr>
              <a:t>1</a:t>
            </a:r>
            <a:r>
              <a:rPr lang="en-US" sz="1800" dirty="0">
                <a:latin typeface="CMMI10"/>
              </a:rPr>
              <a:t>,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NimbusSanL-Regu"/>
              </a:rPr>
              <a:t>2</a:t>
            </a:r>
            <a:r>
              <a:rPr lang="en-US" sz="1800" b="0" i="0" u="none" strike="noStrike" baseline="0" dirty="0">
                <a:latin typeface="CMSS10"/>
              </a:rPr>
              <a:t>) </a:t>
            </a:r>
            <a:r>
              <a:rPr lang="en-US" sz="1800" b="0" i="0" u="none" strike="noStrike" baseline="0" dirty="0">
                <a:latin typeface="NimbusSanL-Regu"/>
              </a:rPr>
              <a:t>and b denote the parameter to be determined now. We can solve for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NimbusSanL-Regu"/>
              </a:rPr>
              <a:t>1 and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NimbusSanL-Regu"/>
              </a:rPr>
              <a:t>2 as follows:</a:t>
            </a:r>
          </a:p>
          <a:p>
            <a:pPr algn="l"/>
            <a:endParaRPr lang="en-US" sz="1800" dirty="0">
              <a:latin typeface="NimbusSanL-Regu"/>
            </a:endParaRP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7A144-40B7-488E-B58A-0539D90C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40" y="4001294"/>
            <a:ext cx="7006107" cy="16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4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29A6-F4C7-4EDB-9BF4-731FB15E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6C7CA-7637-41D8-AFFE-F21975899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789" y="1825625"/>
            <a:ext cx="61724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79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69AF-5383-4795-87D9-E30906CE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Illustration : Linear SVM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A42C26-0160-4DF0-BD59-588AFCC71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042" y="1864451"/>
            <a:ext cx="5537915" cy="427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54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4367-08AE-463E-A5F7-68000880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Illustration : Linear SVM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1C2690-5E68-4045-9567-13C4442DF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838" y="1970844"/>
            <a:ext cx="8063216" cy="376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36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936E-EDD6-4DAD-9EE2-7A189E78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Illustration : Linear SVM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7BF00C-6A37-439D-B897-59C50CB46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247" y="1935332"/>
            <a:ext cx="8076595" cy="36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4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DD59-91BB-450D-901A-AF60043A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Classification of Multiple-class Data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3950-938E-4AFD-A70F-D402EC769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the discussion of linear SVM, we have limited to binary classification (i.e., classification with two classes only).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Note that the discussed linear SVM can handle any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-dimension,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2. Now, we are to discuss a more generalized linear SVM to classify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-dimensional data belong to two or more classes.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There are two possibilities: all classes are pairwise linearly separable, or classes are overlapping, that is, not linearly separable.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If the classes are pair wise linearly separable, then we can extend the principle of linear SVM to each pair. There are two strategies: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SanL-Regu"/>
              </a:rPr>
              <a:t> One versus one (OVO) strategy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NimbusSanL-Regu"/>
              </a:rPr>
              <a:t> One versus all (OVA)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75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D289-76E1-4199-B5FF-EA0786E6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Multi-Class Classification: OVO Strategy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6E89-6EF1-4F9A-BDBA-C684FC42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In OVO strategy, we are to find MMHs for each pair of classes.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Thus, if there are </a:t>
            </a:r>
            <a:r>
              <a:rPr lang="en-US" sz="1800" b="0" i="0" u="none" strike="noStrike" baseline="0" dirty="0">
                <a:latin typeface="NimbusSanL-ReguItal"/>
              </a:rPr>
              <a:t>n </a:t>
            </a:r>
            <a:r>
              <a:rPr lang="en-US" sz="1800" b="0" i="0" u="none" strike="noStrike" baseline="0" dirty="0">
                <a:latin typeface="NimbusSanL-Regu"/>
              </a:rPr>
              <a:t>classes, then </a:t>
            </a:r>
            <a:r>
              <a:rPr lang="en-US" sz="1800" b="0" i="0" u="none" strike="noStrike" baseline="0" dirty="0">
                <a:latin typeface="NimbusSanL-ReguItal"/>
              </a:rPr>
              <a:t>nc</a:t>
            </a:r>
            <a:r>
              <a:rPr lang="en-US" sz="1800" b="0" i="0" u="none" strike="noStrike" baseline="0" dirty="0">
                <a:latin typeface="NimbusSanL-Regu"/>
              </a:rPr>
              <a:t>2 pairs and hence so many classifiers possible (of course, some of which may be redundant).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Also, see Fig. 7 for 3 classes (namely +, - and ). Here, </a:t>
            </a:r>
            <a:r>
              <a:rPr lang="en-US" sz="1800" b="0" i="0" u="none" strike="noStrike" baseline="0" dirty="0" err="1">
                <a:latin typeface="NimbusSanL-ReguItal"/>
              </a:rPr>
              <a:t>Hxy</a:t>
            </a:r>
            <a:r>
              <a:rPr lang="en-US" sz="1800" dirty="0">
                <a:latin typeface="NimbusSanL-ReguItal"/>
              </a:rPr>
              <a:t> </a:t>
            </a:r>
            <a:r>
              <a:rPr lang="en-US" sz="1800" b="0" i="0" u="none" strike="noStrike" baseline="0" dirty="0">
                <a:latin typeface="NimbusSanL-Regu"/>
              </a:rPr>
              <a:t>denotes MMH between class labels </a:t>
            </a:r>
            <a:r>
              <a:rPr lang="en-US" sz="1800" b="0" i="0" u="none" strike="noStrike" baseline="0" dirty="0">
                <a:latin typeface="NimbusSanL-ReguItal"/>
              </a:rPr>
              <a:t>x </a:t>
            </a:r>
            <a:r>
              <a:rPr lang="en-US" sz="1800" b="0" i="0" u="none" strike="noStrike" baseline="0" dirty="0">
                <a:latin typeface="NimbusSanL-Regu"/>
              </a:rPr>
              <a:t>and </a:t>
            </a:r>
            <a:r>
              <a:rPr lang="en-US" sz="1800" b="0" i="0" u="none" strike="noStrike" baseline="0" dirty="0">
                <a:latin typeface="NimbusSanL-ReguItal"/>
              </a:rPr>
              <a:t>y</a:t>
            </a:r>
            <a:r>
              <a:rPr lang="en-US" sz="1800" b="0" i="0" u="none" strike="noStrike" baseline="0" dirty="0">
                <a:latin typeface="NimbusSanL-Regu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Similarly, you can think for 4 classes (namely +, -, *,÷ ) and more</a:t>
            </a:r>
          </a:p>
          <a:p>
            <a:pPr algn="l"/>
            <a:endParaRPr lang="en-US" sz="180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Note: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The linear SVM that is used to classify multi-class data fails, if all classes are not linearly separable.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If one class is linearly separable to remaining other classes and test data belongs to that particular class, then only it classifies accurately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66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C88E-CBEC-4C62-8814-5C8D829F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C630B7-D51F-44FE-9E29-F2B242FA0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479" y="1825625"/>
            <a:ext cx="64810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844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24FA-C4FF-4F1A-B9E4-5FB8A76D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Linear SVM for Linearly Not Separable Data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06FB-D442-4D6F-8722-5D3D973B7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Suppose,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1 and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2 are two instances.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We see that the hyperplane </a:t>
            </a:r>
            <a:r>
              <a:rPr lang="en-US" sz="1800" b="0" i="0" u="none" strike="noStrike" baseline="0" dirty="0">
                <a:latin typeface="NimbusSanL-ReguItal"/>
              </a:rPr>
              <a:t>H</a:t>
            </a:r>
            <a:r>
              <a:rPr lang="en-US" sz="1800" b="0" i="0" u="none" strike="noStrike" baseline="0" dirty="0">
                <a:latin typeface="NimbusSanL-Regu"/>
              </a:rPr>
              <a:t>1 classifies wrongly both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1 and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2.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Also, we may note that with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1 and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2, we could draw another hyperplane namely </a:t>
            </a:r>
            <a:r>
              <a:rPr lang="en-US" sz="1800" b="0" i="0" u="none" strike="noStrike" baseline="0" dirty="0">
                <a:latin typeface="NimbusSanL-ReguItal"/>
              </a:rPr>
              <a:t>H</a:t>
            </a:r>
            <a:r>
              <a:rPr lang="en-US" sz="1800" b="0" i="0" u="none" strike="noStrike" baseline="0" dirty="0">
                <a:latin typeface="NimbusSanL-Regu"/>
              </a:rPr>
              <a:t>2, which could classify all training data correctly.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However, </a:t>
            </a:r>
            <a:r>
              <a:rPr lang="en-US" sz="1800" b="0" i="0" u="none" strike="noStrike" baseline="0" dirty="0">
                <a:latin typeface="NimbusSanL-ReguItal"/>
              </a:rPr>
              <a:t>H</a:t>
            </a:r>
            <a:r>
              <a:rPr lang="en-US" sz="1800" b="0" i="0" u="none" strike="noStrike" baseline="0" dirty="0">
                <a:latin typeface="NimbusSanL-Regu"/>
              </a:rPr>
              <a:t>1 is more preferable than </a:t>
            </a:r>
            <a:r>
              <a:rPr lang="en-US" sz="1800" b="0" i="0" u="none" strike="noStrike" baseline="0" dirty="0">
                <a:latin typeface="NimbusSanL-ReguItal"/>
              </a:rPr>
              <a:t>H</a:t>
            </a:r>
            <a:r>
              <a:rPr lang="en-US" sz="1800" b="0" i="0" u="none" strike="noStrike" baseline="0" dirty="0">
                <a:latin typeface="NimbusSanL-Regu"/>
              </a:rPr>
              <a:t>2 as </a:t>
            </a:r>
            <a:r>
              <a:rPr lang="en-US" sz="1800" b="0" i="0" u="none" strike="noStrike" baseline="0" dirty="0">
                <a:latin typeface="NimbusSanL-ReguItal"/>
              </a:rPr>
              <a:t>H</a:t>
            </a:r>
            <a:r>
              <a:rPr lang="en-US" sz="1800" b="0" i="0" u="none" strike="noStrike" baseline="0" dirty="0">
                <a:latin typeface="NimbusSanL-Regu"/>
              </a:rPr>
              <a:t>1 has higher margin compared to </a:t>
            </a:r>
            <a:r>
              <a:rPr lang="en-US" sz="1800" b="0" i="0" u="none" strike="noStrike" baseline="0" dirty="0">
                <a:latin typeface="NimbusSanL-ReguItal"/>
              </a:rPr>
              <a:t>H</a:t>
            </a:r>
            <a:r>
              <a:rPr lang="en-US" sz="1800" b="0" i="0" u="none" strike="noStrike" baseline="0" dirty="0">
                <a:latin typeface="NimbusSanL-Regu"/>
              </a:rPr>
              <a:t>2 and thus </a:t>
            </a:r>
            <a:r>
              <a:rPr lang="en-US" sz="1800" b="0" i="0" u="none" strike="noStrike" baseline="0" dirty="0">
                <a:latin typeface="NimbusSanL-ReguItal"/>
              </a:rPr>
              <a:t>H</a:t>
            </a:r>
            <a:r>
              <a:rPr lang="en-US" sz="1800" b="0" i="0" u="none" strike="noStrike" baseline="0" dirty="0">
                <a:latin typeface="NimbusSanL-Regu"/>
              </a:rPr>
              <a:t>1 is less susceptible to over fitting.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other words, a linear SVM can be refitted to learn a hyperplane that is tolerable to a small number of non-separable training data.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approach of refitting is called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soft margin approach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(hence, the SVM is called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Soft Margin SVM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), where it introduces slack  variables to the inseparable cases.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More specifically, the soft margin SVM considers a linear SVM hyperplane (i.e., linear decision boundaries) even in situations where the classes are not linearly separable.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concept of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Soft Margin SVM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is presented in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308322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25E8-F0BE-48E0-84CA-3AFC6D0B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Soft Margin SVM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0A49-5CAA-445B-9D6F-4CD167E05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Recall that for linear SVM, we are to determine a maximum margin hyperplane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dirty="0">
                <a:latin typeface="CMMI10"/>
              </a:rPr>
              <a:t>.</a:t>
            </a:r>
            <a:r>
              <a:rPr lang="en-US" sz="1800" b="0" i="0" u="none" strike="noStrike" baseline="0" dirty="0">
                <a:latin typeface="NimbusSanL-ReguItal"/>
              </a:rPr>
              <a:t>X </a:t>
            </a:r>
            <a:r>
              <a:rPr lang="en-US" sz="1800" b="0" i="0" u="none" strike="noStrike" baseline="0" dirty="0">
                <a:latin typeface="CMSS10"/>
              </a:rPr>
              <a:t>+ </a:t>
            </a:r>
            <a:r>
              <a:rPr lang="en-US" sz="1800" b="0" i="0" u="none" strike="noStrike" baseline="0" dirty="0">
                <a:latin typeface="NimbusSanL-ReguItal"/>
              </a:rPr>
              <a:t>b </a:t>
            </a:r>
            <a:r>
              <a:rPr lang="en-US" sz="1800" b="0" i="0" u="none" strike="noStrike" baseline="0" dirty="0">
                <a:latin typeface="CMSS10"/>
              </a:rPr>
              <a:t>= </a:t>
            </a:r>
            <a:r>
              <a:rPr lang="en-US" sz="1800" b="0" i="0" u="none" strike="noStrike" baseline="0" dirty="0">
                <a:latin typeface="NimbusSanL-Regu"/>
              </a:rPr>
              <a:t>0 with the following optimization:</a:t>
            </a:r>
          </a:p>
          <a:p>
            <a:pPr algn="l"/>
            <a:endParaRPr lang="en-US" sz="1800" dirty="0">
              <a:latin typeface="NimbusSanL-Regu"/>
            </a:endParaRPr>
          </a:p>
          <a:p>
            <a:pPr algn="l"/>
            <a:endParaRPr lang="en-US" sz="1800" dirty="0">
              <a:latin typeface="NimbusSanL-Regu"/>
            </a:endParaRPr>
          </a:p>
          <a:p>
            <a:pPr marL="0" indent="0" algn="l">
              <a:buNone/>
            </a:pPr>
            <a:endParaRPr lang="en-US" sz="180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soft margin SVM, we consider the similar optimization technique except that a relaxation of inequalities, so that it also satisfies the case of linearly not separable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69489-4EB8-4C9D-ABAD-E5D500B2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65" y="2442067"/>
            <a:ext cx="6181859" cy="10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74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9709-8C22-4EDA-97FA-CF693444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Soft Margin SVM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F5AE0-F192-4190-949D-5C5DDE3AC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To do this, soft margin SVM introduces slack variable </a:t>
            </a:r>
            <a:r>
              <a:rPr lang="en-US" sz="1800" b="0" i="0" u="none" strike="noStrike" baseline="0" dirty="0">
                <a:latin typeface="CMSS10"/>
              </a:rPr>
              <a:t>(</a:t>
            </a:r>
            <a:r>
              <a:rPr lang="el-G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sz="1800" b="0" i="0" u="none" strike="noStrike" baseline="0" dirty="0">
                <a:latin typeface="CMSS10"/>
              </a:rPr>
              <a:t>)</a:t>
            </a:r>
            <a:r>
              <a:rPr lang="en-US" sz="1800" b="0" i="0" u="none" strike="noStrike" baseline="0" dirty="0">
                <a:latin typeface="NimbusSanL-Regu"/>
              </a:rPr>
              <a:t>, a positive-value into the constraint of optimization problem. 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Thus, for soft margin we rewrite the optimization problem as follows.</a:t>
            </a:r>
          </a:p>
          <a:p>
            <a:pPr algn="l"/>
            <a:endParaRPr lang="en-US" sz="1800" dirty="0">
              <a:latin typeface="NimbusSanL-Regu"/>
            </a:endParaRPr>
          </a:p>
          <a:p>
            <a:pPr algn="l"/>
            <a:endParaRPr lang="en-US" sz="1800" dirty="0">
              <a:latin typeface="NimbusSanL-Regu"/>
            </a:endParaRPr>
          </a:p>
          <a:p>
            <a:pPr algn="l"/>
            <a:endParaRPr lang="en-US" sz="1800" dirty="0">
              <a:latin typeface="NimbusSanL-Regu"/>
            </a:endParaRPr>
          </a:p>
          <a:p>
            <a:pPr algn="l"/>
            <a:endParaRPr lang="en-US" sz="1800" dirty="0">
              <a:latin typeface="NimbusSanL-Regu"/>
            </a:endParaRPr>
          </a:p>
          <a:p>
            <a:pPr algn="l"/>
            <a:endParaRPr lang="en-US" sz="1800" dirty="0">
              <a:latin typeface="NimbusSanL-Regu"/>
            </a:endParaRPr>
          </a:p>
          <a:p>
            <a:pPr algn="l"/>
            <a:endParaRPr lang="en-US" sz="1800" b="0" i="0" u="none" strike="noStrike" baseline="0" dirty="0">
              <a:latin typeface="NimbusSanL-Regu"/>
            </a:endParaRPr>
          </a:p>
          <a:p>
            <a:pPr algn="l"/>
            <a:endParaRPr lang="en-US" sz="1800" dirty="0">
              <a:latin typeface="NimbusSanL-Regu"/>
            </a:endParaRPr>
          </a:p>
          <a:p>
            <a:pPr algn="l"/>
            <a:endParaRPr lang="en-US" sz="1800" b="0" i="0" u="none" strike="noStrike" baseline="0" dirty="0"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Thus, in soft margin SVM, we are to calculate </a:t>
            </a:r>
            <a:r>
              <a:rPr lang="en-US" sz="1800" b="0" i="0" u="none" strike="noStrike" baseline="0" dirty="0">
                <a:latin typeface="NimbusSanL-ReguItal"/>
              </a:rPr>
              <a:t>W</a:t>
            </a:r>
            <a:r>
              <a:rPr lang="en-US" sz="1800" b="0" i="0" u="none" strike="noStrike" baseline="0" dirty="0">
                <a:latin typeface="NimbusSanL-Regu"/>
              </a:rPr>
              <a:t>, </a:t>
            </a:r>
            <a:r>
              <a:rPr lang="en-US" sz="1800" b="0" i="0" u="none" strike="noStrike" baseline="0" dirty="0">
                <a:latin typeface="NimbusSanL-ReguItal"/>
              </a:rPr>
              <a:t>b </a:t>
            </a:r>
            <a:r>
              <a:rPr lang="en-US" sz="1800" b="0" i="0" u="none" strike="noStrike" baseline="0" dirty="0">
                <a:latin typeface="NimbusSanL-Regu"/>
              </a:rPr>
              <a:t>and </a:t>
            </a:r>
            <a:r>
              <a:rPr lang="el-G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 </a:t>
            </a:r>
            <a:r>
              <a:rPr lang="en-US" sz="1800" b="0" i="0" u="none" strike="noStrike" baseline="0" dirty="0">
                <a:latin typeface="NimbusSanL-ReguItal"/>
              </a:rPr>
              <a:t>i</a:t>
            </a:r>
            <a:r>
              <a:rPr lang="en-US" sz="1800" b="0" i="0" u="none" strike="noStrike" baseline="0" dirty="0">
                <a:latin typeface="NimbusSanL-Regu"/>
              </a:rPr>
              <a:t>s as a solution to learn SVM.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2CD86-C284-44CC-B50B-F2C3EE2D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63" y="2967833"/>
            <a:ext cx="6840891" cy="238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99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1903-9857-4F1A-88DD-E3054C1F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Soft Margin SVM : Interpretation of </a:t>
            </a:r>
            <a:r>
              <a:rPr lang="el-GR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5B4F-A320-411B-8194-48BEE28E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Let us find an interpretation of , the slack variable in soft margin SVM. For this consider the data distribution shown in the Fig. 11.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23451-8F42-4A7B-A71E-5722C0084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523" y="2608281"/>
            <a:ext cx="5589431" cy="35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56C8-0D26-4BB3-8B19-63953E84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AE4BD0-B3BB-4A49-8646-EFEE8B293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493" y="1825625"/>
            <a:ext cx="65490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456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DA8AA5-3A89-4C3F-9AF4-0F03C00CADD4}" type="slidenum">
              <a:rPr lang="en-US"/>
              <a:pPr/>
              <a:t>70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Soft Margin Classification 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4191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If the training data is not linearly separable, </a:t>
            </a:r>
            <a:r>
              <a:rPr lang="en-US" sz="2400" i="1" dirty="0"/>
              <a:t>slack variables</a:t>
            </a:r>
            <a:r>
              <a:rPr lang="en-US" sz="2400" dirty="0"/>
              <a:t> </a:t>
            </a:r>
            <a:r>
              <a:rPr lang="el-GR" sz="2400" i="1" dirty="0">
                <a:cs typeface="Times New Roman" pitchFamily="18" charset="0"/>
              </a:rPr>
              <a:t>ξ</a:t>
            </a:r>
            <a:r>
              <a:rPr lang="en-US" sz="2400" i="1" baseline="-25000" dirty="0" err="1">
                <a:cs typeface="Times New Roman" pitchFamily="18" charset="0"/>
              </a:rPr>
              <a:t>i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/>
              <a:t>can be added to allow misclassification of difficult or noisy examples.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folHlink"/>
                </a:solidFill>
              </a:rPr>
              <a:t>Allow some errors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chemeClr val="folHlink"/>
                </a:solidFill>
              </a:rPr>
              <a:t>Let some points be moved to where they belong, at a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Still, try to minimize training set errors, and to place hyperplane </a:t>
            </a:r>
            <a:r>
              <a:rPr lang="en-US" altLang="en-US" sz="2400" dirty="0"/>
              <a:t>“</a:t>
            </a:r>
            <a:r>
              <a:rPr lang="en-US" sz="2400" dirty="0"/>
              <a:t>far</a:t>
            </a:r>
            <a:r>
              <a:rPr lang="en-US" altLang="en-US" sz="2400" dirty="0"/>
              <a:t>”</a:t>
            </a:r>
            <a:r>
              <a:rPr lang="en-US" sz="2400" dirty="0"/>
              <a:t> from each class (large margin)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 flipV="1">
            <a:off x="6645275" y="25209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 flipV="1">
            <a:off x="6510338" y="54467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36870" name="AutoShape 6"/>
          <p:cNvSpPr>
            <a:spLocks noChangeArrowheads="1"/>
          </p:cNvSpPr>
          <p:nvPr/>
        </p:nvSpPr>
        <p:spPr bwMode="auto">
          <a:xfrm>
            <a:off x="768508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7110413" y="3633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AutoShape 8"/>
          <p:cNvSpPr>
            <a:spLocks noChangeArrowheads="1"/>
          </p:cNvSpPr>
          <p:nvPr/>
        </p:nvSpPr>
        <p:spPr bwMode="auto">
          <a:xfrm>
            <a:off x="7262813" y="4179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68818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AutoShape 10"/>
          <p:cNvSpPr>
            <a:spLocks noChangeArrowheads="1"/>
          </p:cNvSpPr>
          <p:nvPr/>
        </p:nvSpPr>
        <p:spPr bwMode="auto">
          <a:xfrm>
            <a:off x="7415213" y="3036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AutoShape 11"/>
          <p:cNvSpPr>
            <a:spLocks noChangeArrowheads="1"/>
          </p:cNvSpPr>
          <p:nvPr/>
        </p:nvSpPr>
        <p:spPr bwMode="auto">
          <a:xfrm>
            <a:off x="68818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703421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AutoShape 13"/>
          <p:cNvSpPr>
            <a:spLocks noChangeArrowheads="1"/>
          </p:cNvSpPr>
          <p:nvPr/>
        </p:nvSpPr>
        <p:spPr bwMode="auto">
          <a:xfrm>
            <a:off x="7796213" y="3722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AutoShape 14"/>
          <p:cNvSpPr>
            <a:spLocks noChangeArrowheads="1"/>
          </p:cNvSpPr>
          <p:nvPr/>
        </p:nvSpPr>
        <p:spPr bwMode="auto">
          <a:xfrm>
            <a:off x="8697913" y="370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AutoShape 15"/>
          <p:cNvSpPr>
            <a:spLocks noChangeArrowheads="1"/>
          </p:cNvSpPr>
          <p:nvPr/>
        </p:nvSpPr>
        <p:spPr bwMode="auto">
          <a:xfrm>
            <a:off x="83296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AutoShape 16"/>
          <p:cNvSpPr>
            <a:spLocks noChangeArrowheads="1"/>
          </p:cNvSpPr>
          <p:nvPr/>
        </p:nvSpPr>
        <p:spPr bwMode="auto">
          <a:xfrm>
            <a:off x="9320213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AutoShape 17"/>
          <p:cNvSpPr>
            <a:spLocks noChangeArrowheads="1"/>
          </p:cNvSpPr>
          <p:nvPr/>
        </p:nvSpPr>
        <p:spPr bwMode="auto">
          <a:xfrm>
            <a:off x="8012113" y="5157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AutoShape 18"/>
          <p:cNvSpPr>
            <a:spLocks noChangeArrowheads="1"/>
          </p:cNvSpPr>
          <p:nvPr/>
        </p:nvSpPr>
        <p:spPr bwMode="auto">
          <a:xfrm>
            <a:off x="8634413" y="402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AutoShape 19"/>
          <p:cNvSpPr>
            <a:spLocks noChangeArrowheads="1"/>
          </p:cNvSpPr>
          <p:nvPr/>
        </p:nvSpPr>
        <p:spPr bwMode="auto">
          <a:xfrm>
            <a:off x="8066088" y="4521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AutoShape 20"/>
          <p:cNvSpPr>
            <a:spLocks noChangeArrowheads="1"/>
          </p:cNvSpPr>
          <p:nvPr/>
        </p:nvSpPr>
        <p:spPr bwMode="auto">
          <a:xfrm>
            <a:off x="8710613" y="4865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AutoShape 21"/>
          <p:cNvSpPr>
            <a:spLocks noChangeArrowheads="1"/>
          </p:cNvSpPr>
          <p:nvPr/>
        </p:nvSpPr>
        <p:spPr bwMode="auto">
          <a:xfrm>
            <a:off x="9396413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AutoShape 22"/>
          <p:cNvSpPr>
            <a:spLocks noChangeArrowheads="1"/>
          </p:cNvSpPr>
          <p:nvPr/>
        </p:nvSpPr>
        <p:spPr bwMode="auto">
          <a:xfrm>
            <a:off x="7881938" y="243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AutoShape 23"/>
          <p:cNvSpPr>
            <a:spLocks noChangeArrowheads="1"/>
          </p:cNvSpPr>
          <p:nvPr/>
        </p:nvSpPr>
        <p:spPr bwMode="auto">
          <a:xfrm>
            <a:off x="8491538" y="25146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AutoShape 24"/>
          <p:cNvSpPr>
            <a:spLocks noChangeArrowheads="1"/>
          </p:cNvSpPr>
          <p:nvPr/>
        </p:nvSpPr>
        <p:spPr bwMode="auto">
          <a:xfrm>
            <a:off x="9558338" y="3276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AutoShape 25"/>
          <p:cNvSpPr>
            <a:spLocks noChangeArrowheads="1"/>
          </p:cNvSpPr>
          <p:nvPr/>
        </p:nvSpPr>
        <p:spPr bwMode="auto">
          <a:xfrm>
            <a:off x="7370763" y="3721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AutoShape 26"/>
          <p:cNvSpPr>
            <a:spLocks noChangeArrowheads="1"/>
          </p:cNvSpPr>
          <p:nvPr/>
        </p:nvSpPr>
        <p:spPr bwMode="auto">
          <a:xfrm>
            <a:off x="709136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8545513" y="4389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2588" name="Line 28"/>
          <p:cNvSpPr>
            <a:spLocks noChangeShapeType="1"/>
          </p:cNvSpPr>
          <p:nvPr/>
        </p:nvSpPr>
        <p:spPr bwMode="auto">
          <a:xfrm flipV="1">
            <a:off x="7110414" y="24384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62589" name="Line 29"/>
          <p:cNvSpPr>
            <a:spLocks noChangeShapeType="1"/>
          </p:cNvSpPr>
          <p:nvPr/>
        </p:nvSpPr>
        <p:spPr bwMode="auto">
          <a:xfrm flipH="1" flipV="1">
            <a:off x="8445500" y="3543300"/>
            <a:ext cx="254000" cy="1841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62590" name="Oval 30"/>
          <p:cNvSpPr>
            <a:spLocks noChangeArrowheads="1"/>
          </p:cNvSpPr>
          <p:nvPr/>
        </p:nvSpPr>
        <p:spPr bwMode="auto">
          <a:xfrm>
            <a:off x="7721600" y="3657601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2591" name="Oval 31"/>
          <p:cNvSpPr>
            <a:spLocks noChangeArrowheads="1"/>
          </p:cNvSpPr>
          <p:nvPr/>
        </p:nvSpPr>
        <p:spPr bwMode="auto">
          <a:xfrm>
            <a:off x="7994650" y="445293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2592" name="Oval 32"/>
          <p:cNvSpPr>
            <a:spLocks noChangeArrowheads="1"/>
          </p:cNvSpPr>
          <p:nvPr/>
        </p:nvSpPr>
        <p:spPr bwMode="auto">
          <a:xfrm>
            <a:off x="8628063" y="364013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2593" name="Line 33"/>
          <p:cNvSpPr>
            <a:spLocks noChangeShapeType="1"/>
          </p:cNvSpPr>
          <p:nvPr/>
        </p:nvSpPr>
        <p:spPr bwMode="auto">
          <a:xfrm flipH="1" flipV="1">
            <a:off x="7821614" y="4357689"/>
            <a:ext cx="244475" cy="1746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62594" name="Line 34"/>
          <p:cNvSpPr>
            <a:spLocks noChangeShapeType="1"/>
          </p:cNvSpPr>
          <p:nvPr/>
        </p:nvSpPr>
        <p:spPr bwMode="auto">
          <a:xfrm flipH="1" flipV="1">
            <a:off x="7874000" y="3795714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62595" name="Line 35"/>
          <p:cNvSpPr>
            <a:spLocks noChangeShapeType="1"/>
          </p:cNvSpPr>
          <p:nvPr/>
        </p:nvSpPr>
        <p:spPr bwMode="auto">
          <a:xfrm flipV="1">
            <a:off x="7548564" y="2619375"/>
            <a:ext cx="2009775" cy="26939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62596" name="Line 36"/>
          <p:cNvSpPr>
            <a:spLocks noChangeShapeType="1"/>
          </p:cNvSpPr>
          <p:nvPr/>
        </p:nvSpPr>
        <p:spPr bwMode="auto">
          <a:xfrm flipV="1">
            <a:off x="6900864" y="2257425"/>
            <a:ext cx="2066925" cy="2770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962597" name="Line 37"/>
          <p:cNvSpPr>
            <a:spLocks noChangeShapeType="1"/>
          </p:cNvSpPr>
          <p:nvPr/>
        </p:nvSpPr>
        <p:spPr bwMode="auto">
          <a:xfrm flipH="1" flipV="1">
            <a:off x="7772400" y="3886200"/>
            <a:ext cx="774700" cy="520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962598" name="Line 38"/>
          <p:cNvSpPr>
            <a:spLocks noChangeShapeType="1"/>
          </p:cNvSpPr>
          <p:nvPr/>
        </p:nvSpPr>
        <p:spPr bwMode="auto">
          <a:xfrm>
            <a:off x="7451726" y="3797300"/>
            <a:ext cx="777875" cy="54610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stealth"/>
          </a:ln>
        </p:spPr>
        <p:txBody>
          <a:bodyPr/>
          <a:lstStyle/>
          <a:p>
            <a:pPr>
              <a:defRPr/>
            </a:pPr>
            <a:endParaRPr lang="en-US">
              <a:latin typeface="Lucida Sans" charset="0"/>
              <a:ea typeface="Arial Unicode MS" charset="0"/>
              <a:cs typeface="Arial Unicode MS" charset="0"/>
            </a:endParaRPr>
          </a:p>
        </p:txBody>
      </p:sp>
      <p:sp>
        <p:nvSpPr>
          <p:cNvPr id="962599" name="Text Box 39"/>
          <p:cNvSpPr txBox="1">
            <a:spLocks noChangeArrowheads="1"/>
          </p:cNvSpPr>
          <p:nvPr/>
        </p:nvSpPr>
        <p:spPr bwMode="auto">
          <a:xfrm>
            <a:off x="8258175" y="4181476"/>
            <a:ext cx="704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962600" name="Text Box 40"/>
          <p:cNvSpPr txBox="1">
            <a:spLocks noChangeArrowheads="1"/>
          </p:cNvSpPr>
          <p:nvPr/>
        </p:nvSpPr>
        <p:spPr bwMode="auto">
          <a:xfrm>
            <a:off x="7372350" y="3800476"/>
            <a:ext cx="704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sz="2000" i="1"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6905" name="TextBox 4"/>
          <p:cNvSpPr txBox="1">
            <a:spLocks noChangeArrowheads="1"/>
          </p:cNvSpPr>
          <p:nvPr/>
        </p:nvSpPr>
        <p:spPr bwMode="auto">
          <a:xfrm>
            <a:off x="9144000" y="-33546"/>
            <a:ext cx="1085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600">
                <a:solidFill>
                  <a:srgbClr val="FBFCFF"/>
                </a:solidFill>
              </a:rPr>
              <a:t>Sec. 15.2.1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88" grpId="0" animBg="1"/>
      <p:bldP spid="962589" grpId="0" animBg="1"/>
      <p:bldP spid="962590" grpId="0" animBg="1"/>
      <p:bldP spid="962591" grpId="0" animBg="1"/>
      <p:bldP spid="962592" grpId="0" animBg="1"/>
      <p:bldP spid="962593" grpId="0" animBg="1"/>
      <p:bldP spid="962594" grpId="0" animBg="1"/>
      <p:bldP spid="962595" grpId="0" animBg="1"/>
      <p:bldP spid="962596" grpId="0" animBg="1"/>
      <p:bldP spid="962597" grpId="0" animBg="1"/>
      <p:bldP spid="962599" grpId="0"/>
      <p:bldP spid="96260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6BD71-D33F-41D4-AF5F-783A444CC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461" y="1371875"/>
            <a:ext cx="6824622" cy="48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808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6F4D-CFBC-4E42-AAEE-91ECE752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Regu"/>
              </a:rPr>
              <a:t>Soft Margin SVM : Interpretation of </a:t>
            </a:r>
            <a:r>
              <a:rPr lang="el-G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00EA6-F1EB-4971-9835-E306B64AF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data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is one of the instances that violates the constraints to be satisfied for linear SVM.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Thus,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W</a:t>
            </a:r>
            <a:r>
              <a:rPr lang="en-US" sz="1800" dirty="0">
                <a:solidFill>
                  <a:srgbClr val="000000"/>
                </a:solidFill>
                <a:latin typeface="CMMI10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+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b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10"/>
              </a:rPr>
              <a:t>= -1+</a:t>
            </a:r>
            <a:r>
              <a:rPr lang="el-G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represents a hyperplane that is parallel to the decision boundaries for class - and passes through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It can be shown that the distance between the hyperplanes is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other words,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1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provides an estimate of the error of decision boundary on the training example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02992-CFD4-4B6F-BE9B-76010E58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31" y="3429000"/>
            <a:ext cx="1416676" cy="4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04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C15-D18E-42B7-BB7E-723E9A5C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626"/>
          </a:xfrm>
        </p:spPr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Regu"/>
              </a:rPr>
              <a:t>Soft Margin SVM : Interpretation of </a:t>
            </a:r>
            <a:r>
              <a:rPr lang="el-G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EC532-3EA8-47C9-BCC6-93F84F78F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406"/>
            <a:ext cx="10515600" cy="4827557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principle, Eqn. 25 and 26 can be chosen as the optimization problem to train a soft margin SVM.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However, the soft margin SVM should impose a constraint on the number of such non linearly separable data it takes into account.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This is so because a SVM may be trained with decision boundaries with very high margin thus, chances of misclassifying many of the training data.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This is explained in Fig. 12. Here, if we increase margin further, then P and Q will be misclassified.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Thus, there is a trade-off between the length of margin and training error.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cost parameter in the SVM means: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tradeoff between misclassification and simplicity of the model</a:t>
            </a:r>
            <a:endParaRPr lang="en-US" sz="1800" b="0" i="0" u="none" strike="noStrike" baseline="0" dirty="0">
              <a:latin typeface="NimbusSanL-Regu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EBD63-B6DA-4D2B-82E4-8620BD3E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328" y="3861480"/>
            <a:ext cx="5991468" cy="31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07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F71B-715D-4E55-8F3E-1701F94D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baseline="0" dirty="0">
                <a:latin typeface="NimbusSanL-Regu"/>
              </a:rPr>
              <a:t>Soft Margin SVM : Interpretation of </a:t>
            </a:r>
            <a:r>
              <a:rPr lang="el-GR" sz="2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A8C69-F318-4AB4-8F1F-26C5A5F1A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To avoid this problem, it is therefore necessary to modify the objective function, so that penalizing for margins with a large gap, that is, large values of slack variables.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The modified objective function can be written as</a:t>
            </a:r>
          </a:p>
          <a:p>
            <a:pPr algn="l"/>
            <a:endParaRPr lang="en-US" sz="1800" dirty="0">
              <a:latin typeface="NimbusSanL-Regu"/>
            </a:endParaRP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26038-93D5-4E08-A27D-FC3E0C1A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995" y="2968400"/>
            <a:ext cx="7083380" cy="28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37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FB67-D0B7-412E-B3FF-1CF17F75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i="0" u="none" strike="noStrike" baseline="0" dirty="0">
                <a:latin typeface="NimbusSanL-Regu"/>
              </a:rPr>
              <a:t>Solving for Soft Margin SVM</a:t>
            </a:r>
            <a:endParaRPr lang="en-US" sz="2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1059AD-C1DD-42CF-A8D4-3A10F77C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878" y="1825625"/>
            <a:ext cx="6746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820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D0FE37-C440-415A-B40B-CBDE3BA7A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484" y="674703"/>
            <a:ext cx="7382761" cy="55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68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623F7-AE37-420A-9432-8371ACC0B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425" y="2734851"/>
            <a:ext cx="10493375" cy="13200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F3949-0366-46D7-96C6-45461A77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08" y="1461872"/>
            <a:ext cx="5125792" cy="3437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E4D07-A5D9-4B6D-AC1F-F1AF3E883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791" y="1300904"/>
            <a:ext cx="5125792" cy="35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50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BC69-A718-4BDB-A88D-CBA65235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Solving for Soft Margin SVM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E5E302-C29F-4DE5-923C-29FCB9731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154" y="1825625"/>
            <a:ext cx="72516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24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8754-30DB-4B9E-9CEC-EECA1E0A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Solving for Soft Margin SVM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1DC30B-8EB3-4AC3-A63D-DB8752D82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143311"/>
            <a:ext cx="7315200" cy="37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6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3DBDAB-B8A7-4BA8-90A7-CAD89C07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63" y="1026268"/>
            <a:ext cx="7392473" cy="48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50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7B03BE-BFFA-4852-94C2-A274CEA82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347" y="994299"/>
            <a:ext cx="7305049" cy="51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43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610166-4958-4021-94A8-A277C64C6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819" y="1012054"/>
            <a:ext cx="7440363" cy="51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433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1288-014E-4D44-8C1E-A5489AE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Testing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4C176-CD2D-4649-B560-57D3B27C4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9162" y="2968557"/>
            <a:ext cx="4224270" cy="92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6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2CA6-4A05-41EA-9CA9-37BEAE49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SVM classification for non separable data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B2C2-7C0F-4B43-BE74-EDB218D19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Such a linearly not separable data can be classified using two approaches.</a:t>
            </a:r>
          </a:p>
          <a:p>
            <a:pPr marL="457200" lvl="1" indent="0">
              <a:buNone/>
            </a:pPr>
            <a:r>
              <a:rPr lang="en-US" sz="2000" b="0" i="0" u="none" strike="noStrike" baseline="0" dirty="0">
                <a:latin typeface="NimbusSanL-Regu"/>
              </a:rPr>
              <a:t>1 Linear SVM with soft margin</a:t>
            </a:r>
          </a:p>
          <a:p>
            <a:pPr marL="457200" lvl="1" indent="0">
              <a:buNone/>
            </a:pPr>
            <a:r>
              <a:rPr lang="en-US" sz="2000" b="0" i="0" u="none" strike="noStrike" baseline="0" dirty="0">
                <a:latin typeface="NimbusSanL-Regu"/>
              </a:rPr>
              <a:t>2 Non-linear SVM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the following, we discuss the extension of linear SVM to classify linearly not separable data.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We discuss non-linear SVM in detail later.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If the number of training data instances violating linear separability is less, then we can use linear SVM classifier to classify them.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The rational behind this approach can be better understood from Fig. 10.</a:t>
            </a:r>
            <a:endParaRPr lang="en-US" sz="18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Kharagpur) Data A 018 72 / 131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207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3BED-D6AB-490B-9B79-2B89CA37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NimbusSanL-Regu"/>
              </a:rPr>
              <a:t>Non-Linear SVM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AF7E-787B-4215-A22F-F62F4F10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NimbusSanL-Bold"/>
              </a:rPr>
              <a:t>SVM classification for non separable data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Figure 9 shows a 2-D views of data when they are linearly separable and not separable.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In general, if data are linearly separable, then there is a hyperplane otherwise no hyperplane.</a:t>
            </a:r>
          </a:p>
          <a:p>
            <a:pPr marL="0" indent="0" algn="l">
              <a:buNone/>
            </a:pPr>
            <a:endParaRPr lang="en-US" sz="1800" dirty="0">
              <a:latin typeface="NimbusSanL-Regu"/>
            </a:endParaRP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1C04C-01C8-4BD5-BC33-A3EEEAD2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49" y="3249227"/>
            <a:ext cx="6379372" cy="35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571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E5D3-BA53-45AE-A311-8CCCD6A7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7131"/>
          </a:xfrm>
        </p:spPr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Non-Linear SVM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C8D8D-8344-4D7C-A635-B2FD4609F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299"/>
            <a:ext cx="10515600" cy="5182664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Linear SVM undoubtedly better to classify data if it is trained by linearly separable data.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Linear SVM also can be used for non-linearly separable data, provided that number of such instances is less.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However, in real life applications, number of data overlapping is so high that soft margin SVM cannot cope to yield accurate classifier.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 an alternative to this there is a need to compute a decision boundary, which is not linear (i.e., not a hyperplane rather hypersurface).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Note that a linear hyperplane is expressed as a linear equation in terms of </a:t>
            </a:r>
            <a:r>
              <a:rPr lang="en-US" sz="1800" b="0" i="0" u="none" strike="noStrike" baseline="0" dirty="0">
                <a:latin typeface="NimbusSanL-ReguItal"/>
              </a:rPr>
              <a:t>n</a:t>
            </a:r>
            <a:r>
              <a:rPr lang="en-US" sz="1800" b="0" i="0" u="none" strike="noStrike" baseline="0" dirty="0">
                <a:latin typeface="NimbusSanL-Regu"/>
              </a:rPr>
              <a:t>-dimensional component, whereas a non-linear hypersurface is a non-linear expression.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NimbusSanL-Regu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D1CF7-BE85-4ED5-BED2-5FD3CB0C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91" y="3585631"/>
            <a:ext cx="6954592" cy="292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29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607D9D-3B0E-480E-9A75-405941CBF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420" y="1230820"/>
            <a:ext cx="4691438" cy="2897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080EE-405D-472B-B3B5-66D6B077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97" y="1405522"/>
            <a:ext cx="4782022" cy="25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389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A18AF56-5C67-4208-8759-CC0F4121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Find the hyperplane to segregate to classes (Scenario-5)</a:t>
            </a:r>
            <a:endParaRPr lang="en-US" altLang="en-US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46AF702E-B7B1-4681-BC69-5AFA708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the scenario below, we can’t have linear hyperplane between the two classes, so how does SVM classify these two classes? Till now, we have only looked at the linear hyperplane.</a:t>
            </a:r>
          </a:p>
        </p:txBody>
      </p:sp>
      <p:pic>
        <p:nvPicPr>
          <p:cNvPr id="20484" name="Picture 2" descr="SVM_8">
            <a:extLst>
              <a:ext uri="{FF2B5EF4-FFF2-40B4-BE49-F238E27FC236}">
                <a16:creationId xmlns:a16="http://schemas.microsoft.com/office/drawing/2014/main" id="{916FEAD6-487F-4301-B986-24E0586BE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990850"/>
            <a:ext cx="4379913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Box 3">
            <a:extLst>
              <a:ext uri="{FF2B5EF4-FFF2-40B4-BE49-F238E27FC236}">
                <a16:creationId xmlns:a16="http://schemas.microsoft.com/office/drawing/2014/main" id="{A849CBD5-C360-42CA-A3A6-EBAF140C5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113" y="3282950"/>
            <a:ext cx="4800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/>
              <a:t>SVM can solve this problem. It solves this problem by introducing additional feature. Here, we will add a new feature z=x</a:t>
            </a:r>
            <a:r>
              <a:rPr lang="en-US" altLang="en-US" sz="2800" baseline="30000"/>
              <a:t>2</a:t>
            </a:r>
            <a:r>
              <a:rPr lang="en-US" altLang="en-US" sz="2800"/>
              <a:t>+y</a:t>
            </a:r>
            <a:r>
              <a:rPr lang="en-US" altLang="en-US" sz="2800" baseline="30000"/>
              <a:t>2</a:t>
            </a:r>
            <a:r>
              <a:rPr lang="en-US" altLang="en-US" sz="2800"/>
              <a:t>. </a:t>
            </a:r>
          </a:p>
        </p:txBody>
      </p:sp>
      <p:sp>
        <p:nvSpPr>
          <p:cNvPr id="20486" name="Slide Number Placeholder 1">
            <a:extLst>
              <a:ext uri="{FF2B5EF4-FFF2-40B4-BE49-F238E27FC236}">
                <a16:creationId xmlns:a16="http://schemas.microsoft.com/office/drawing/2014/main" id="{7C0F2D7A-D3B8-4A99-844F-132098B0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66ED8AD-DA4C-4211-9B3F-8565B14A4B8E}" type="slidenum">
              <a:rPr lang="en-US" altLang="en-US">
                <a:solidFill>
                  <a:srgbClr val="898989"/>
                </a:solidFill>
              </a:rPr>
              <a:pPr/>
              <a:t>87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DA8070CE-5D8B-44B8-B28F-5DB643C6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Scenario-5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8E77-36D4-4C5C-BF77-4D3D9C313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125"/>
            <a:ext cx="10956925" cy="51562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Now, let’s plot the data points on axis x and z: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In above plot, points to consider are: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All values for z would be positive always because z is the squared sum of both x and y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In the original plot, red circles appear close to the origin of x and y axes, leading to lower value of z and star relatively away from the origin result to higher value of z.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1508" name="Picture 2" descr="SVM_9">
            <a:extLst>
              <a:ext uri="{FF2B5EF4-FFF2-40B4-BE49-F238E27FC236}">
                <a16:creationId xmlns:a16="http://schemas.microsoft.com/office/drawing/2014/main" id="{F119AFE3-3152-400D-A0B2-664B278BE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1804988"/>
            <a:ext cx="2547938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Slide Number Placeholder 1">
            <a:extLst>
              <a:ext uri="{FF2B5EF4-FFF2-40B4-BE49-F238E27FC236}">
                <a16:creationId xmlns:a16="http://schemas.microsoft.com/office/drawing/2014/main" id="{356DDFD5-15EC-4D3D-A737-7AF56794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F086B16-C644-4E6C-8B34-7C30049EA463}" type="slidenum">
              <a:rPr lang="en-US" altLang="en-US">
                <a:solidFill>
                  <a:srgbClr val="898989"/>
                </a:solidFill>
              </a:rPr>
              <a:pPr/>
              <a:t>88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32D15C50-C6BB-41F4-A81F-D706684D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EB64-D4A3-47CD-B82D-44472437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2452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In SVM, it is easy to have a linear hyperplane between these two classes. But, another burning question which arises is, should we need to add this feature manually to have a hyperplane.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 SVM has a technique called the </a:t>
            </a:r>
            <a:r>
              <a:rPr lang="en-US" sz="2400" b="1" dirty="0">
                <a:solidFill>
                  <a:srgbClr val="FF0000"/>
                </a:solidFill>
              </a:rPr>
              <a:t>kernel trick</a:t>
            </a:r>
            <a:r>
              <a:rPr lang="en-US" sz="2400" dirty="0"/>
              <a:t>. These are functions which takes low dimensional input space and transform it to a higher dimensional space i.e. it converts not separable problem to separable problem, these functions are called </a:t>
            </a:r>
            <a:r>
              <a:rPr lang="en-US" sz="2400" b="1" dirty="0">
                <a:solidFill>
                  <a:srgbClr val="FF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 It is mostly useful in non-linear separation problem. Simply put, it does some extremely complex data transformations, then find out the process to separate the data based on the labels or outputs you’ve defined.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When we look at the hyperplane in original input space it looks like a circle: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pic>
        <p:nvPicPr>
          <p:cNvPr id="22532" name="Picture 2" descr="SVM_10">
            <a:extLst>
              <a:ext uri="{FF2B5EF4-FFF2-40B4-BE49-F238E27FC236}">
                <a16:creationId xmlns:a16="http://schemas.microsoft.com/office/drawing/2014/main" id="{B75300B6-C2B5-417D-A1B8-2C9020453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649" y="4598632"/>
            <a:ext cx="2980539" cy="224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Slide Number Placeholder 1">
            <a:extLst>
              <a:ext uri="{FF2B5EF4-FFF2-40B4-BE49-F238E27FC236}">
                <a16:creationId xmlns:a16="http://schemas.microsoft.com/office/drawing/2014/main" id="{285C15EF-4C17-43B7-8654-4DAC8108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7CFDBF9-BECE-4C0F-BADE-AEF61DE6EA21}" type="slidenum">
              <a:rPr lang="en-US" altLang="en-US">
                <a:solidFill>
                  <a:srgbClr val="898989"/>
                </a:solidFill>
              </a:rPr>
              <a:pPr/>
              <a:t>89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E102E-4932-4523-B3DD-2638EF88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46" y="877110"/>
            <a:ext cx="7006107" cy="51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428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50E5-73EF-4635-8F3C-9A809F1B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360"/>
          </a:xfrm>
        </p:spPr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Non-Linear SVM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7ACBC-1E95-417B-B9A0-02AB227F8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A hyperplane is expressed as </a:t>
            </a:r>
            <a:r>
              <a:rPr lang="pl-PL" sz="1800" b="0" i="0" u="none" strike="noStrike" baseline="0" dirty="0">
                <a:latin typeface="NimbusSanL-ReguItal"/>
              </a:rPr>
              <a:t>linear </a:t>
            </a:r>
            <a:r>
              <a:rPr lang="pl-PL" sz="1800" b="0" i="0" u="none" strike="noStrike" baseline="0" dirty="0">
                <a:latin typeface="CMSS10"/>
              </a:rPr>
              <a:t>: </a:t>
            </a:r>
            <a:r>
              <a:rPr lang="pl-PL" sz="1800" b="0" i="0" u="none" strike="noStrike" baseline="0" dirty="0">
                <a:latin typeface="NimbusSanL-ReguItal"/>
              </a:rPr>
              <a:t>w</a:t>
            </a:r>
            <a:r>
              <a:rPr lang="pl-PL" sz="1800" b="0" i="0" u="none" strike="noStrike" baseline="0" dirty="0">
                <a:latin typeface="NimbusSanL-Regu"/>
              </a:rPr>
              <a:t>1</a:t>
            </a:r>
            <a:r>
              <a:rPr lang="pl-PL" sz="1800" b="0" i="0" u="none" strike="noStrike" baseline="0" dirty="0">
                <a:latin typeface="NimbusSanL-ReguItal"/>
              </a:rPr>
              <a:t>x</a:t>
            </a:r>
            <a:r>
              <a:rPr lang="pl-PL" sz="1800" b="0" i="0" u="none" strike="noStrike" baseline="0" dirty="0">
                <a:latin typeface="NimbusSanL-Regu"/>
              </a:rPr>
              <a:t>1 </a:t>
            </a:r>
            <a:r>
              <a:rPr lang="pl-PL" sz="1800" b="0" i="0" u="none" strike="noStrike" baseline="0" dirty="0">
                <a:latin typeface="CMSS10"/>
              </a:rPr>
              <a:t>+ </a:t>
            </a:r>
            <a:r>
              <a:rPr lang="pl-PL" sz="1800" b="0" i="0" u="none" strike="noStrike" baseline="0" dirty="0">
                <a:latin typeface="NimbusSanL-ReguItal"/>
              </a:rPr>
              <a:t>w</a:t>
            </a:r>
            <a:r>
              <a:rPr lang="pl-PL" sz="1800" b="0" i="0" u="none" strike="noStrike" baseline="0" dirty="0">
                <a:latin typeface="NimbusSanL-Regu"/>
              </a:rPr>
              <a:t>2</a:t>
            </a:r>
            <a:r>
              <a:rPr lang="pl-PL" sz="1800" b="0" i="0" u="none" strike="noStrike" baseline="0" dirty="0">
                <a:latin typeface="NimbusSanL-ReguItal"/>
              </a:rPr>
              <a:t>x</a:t>
            </a:r>
            <a:r>
              <a:rPr lang="pl-PL" sz="1800" b="0" i="0" u="none" strike="noStrike" baseline="0" dirty="0">
                <a:latin typeface="NimbusSanL-Regu"/>
              </a:rPr>
              <a:t>2 </a:t>
            </a:r>
            <a:r>
              <a:rPr lang="pl-PL" sz="1800" b="0" i="0" u="none" strike="noStrike" baseline="0" dirty="0">
                <a:latin typeface="CMSS10"/>
              </a:rPr>
              <a:t>+ </a:t>
            </a:r>
            <a:r>
              <a:rPr lang="pl-PL" sz="1800" b="0" i="0" u="none" strike="noStrike" baseline="0" dirty="0">
                <a:latin typeface="NimbusSanL-ReguItal"/>
              </a:rPr>
              <a:t>w</a:t>
            </a:r>
            <a:r>
              <a:rPr lang="pl-PL" sz="1800" b="0" i="0" u="none" strike="noStrike" baseline="0" dirty="0">
                <a:latin typeface="NimbusSanL-Regu"/>
              </a:rPr>
              <a:t>3</a:t>
            </a:r>
            <a:r>
              <a:rPr lang="pl-PL" sz="1800" b="0" i="0" u="none" strike="noStrike" baseline="0" dirty="0">
                <a:latin typeface="NimbusSanL-ReguItal"/>
              </a:rPr>
              <a:t>x</a:t>
            </a:r>
            <a:r>
              <a:rPr lang="pl-PL" sz="1800" b="0" i="0" u="none" strike="noStrike" baseline="0" dirty="0">
                <a:latin typeface="NimbusSanL-Regu"/>
              </a:rPr>
              <a:t>3 </a:t>
            </a:r>
            <a:r>
              <a:rPr lang="pl-PL" sz="1800" b="0" i="0" u="none" strike="noStrike" baseline="0" dirty="0">
                <a:latin typeface="CMSS10"/>
              </a:rPr>
              <a:t>+ </a:t>
            </a:r>
            <a:r>
              <a:rPr lang="pl-PL" sz="1800" b="0" i="0" u="none" strike="noStrike" baseline="0" dirty="0">
                <a:latin typeface="NimbusSanL-ReguItal"/>
              </a:rPr>
              <a:t>c </a:t>
            </a:r>
            <a:r>
              <a:rPr lang="pl-PL" sz="1800" b="0" i="0" u="none" strike="noStrike" baseline="0" dirty="0">
                <a:latin typeface="CMSS10"/>
              </a:rPr>
              <a:t>= </a:t>
            </a:r>
            <a:r>
              <a:rPr lang="pl-PL" sz="1800" b="0" i="0" u="none" strike="noStrike" baseline="0" dirty="0">
                <a:latin typeface="NimbusSanL-Regu"/>
              </a:rPr>
              <a:t>0 </a:t>
            </a:r>
            <a:r>
              <a:rPr lang="en-US" sz="1800" b="0" i="0" u="none" strike="noStrike" baseline="0" dirty="0">
                <a:latin typeface="NimbusSanL-Regu"/>
              </a:rPr>
              <a:t> ----------------</a:t>
            </a:r>
            <a:r>
              <a:rPr lang="pl-PL" sz="1800" b="0" i="0" u="none" strike="noStrike" baseline="0" dirty="0">
                <a:latin typeface="NimbusSanL-Regu"/>
              </a:rPr>
              <a:t>(30)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Whereas a non-linear hypersurface is expressed as.</a:t>
            </a:r>
          </a:p>
          <a:p>
            <a:pPr marL="0" indent="0" algn="l">
              <a:buNone/>
            </a:pPr>
            <a:endParaRPr lang="en-US" sz="1800" dirty="0">
              <a:latin typeface="CMSS10"/>
            </a:endParaRPr>
          </a:p>
          <a:p>
            <a:pPr algn="l"/>
            <a:endParaRPr lang="en-US" sz="1800" b="0" i="0" u="none" strike="noStrike" baseline="0" dirty="0">
              <a:latin typeface="CMSS10"/>
            </a:endParaRP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The task therefore takes a turn to find a nonlinear decision boundaries, that is, nonlinear hypersurface in input space comprising with linearly not separable data.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This task indeed neither hard nor so complex, and fortunately can be accomplished extending the formulation of linear SVM, we have already learned.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6ED1B-8141-4C3A-B4D1-B455D4832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28" y="2570856"/>
            <a:ext cx="7006107" cy="4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6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75EA-DA23-4C6C-B40E-984AA55E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1116"/>
          </a:xfrm>
        </p:spPr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Non-Linear SVM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61E02-363F-420F-BBAD-1620F494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This can be achieved in two major steps.</a:t>
            </a:r>
          </a:p>
          <a:p>
            <a:pPr marL="457200" lvl="1" indent="0">
              <a:buNone/>
            </a:pPr>
            <a:r>
              <a:rPr lang="en-US" sz="1600" b="0" i="0" u="none" strike="noStrike" baseline="0" dirty="0">
                <a:latin typeface="NimbusSanL-Regu"/>
              </a:rPr>
              <a:t>1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NimbusSanL-Regu"/>
              </a:rPr>
              <a:t>Transform the original (non-linear) input data into a higher dimensional space (as a linear representation of data). Note that this is feasible because SVM’s performance is decided by number of support vectors (i.e.,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MSY10"/>
              </a:rPr>
              <a:t>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NimbusSanL-Regu"/>
              </a:rPr>
              <a:t>training data) not by the dimension of data.</a:t>
            </a:r>
          </a:p>
          <a:p>
            <a:pPr marL="457200" lvl="1" indent="0">
              <a:buNone/>
            </a:pPr>
            <a:r>
              <a:rPr lang="en-US" sz="1600" b="0" i="0" u="none" strike="noStrike" baseline="0" dirty="0">
                <a:latin typeface="NimbusSanL-Regu"/>
              </a:rPr>
              <a:t>2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NimbusSanL-Regu"/>
              </a:rPr>
              <a:t>Search for the linear decision boundaries to separate the transformed higher dimensional data. 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above can be done in the same line as we have done for linear SVM.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nutshell, to have a nonlinear SVM, the trick is to transform non-linear data into higher dimensional linear data.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This transformation is popularly called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non linear mapping or attribute transformation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 The rest is same as the linear SVM.</a:t>
            </a:r>
          </a:p>
        </p:txBody>
      </p:sp>
    </p:spTree>
    <p:extLst>
      <p:ext uri="{BB962C8B-B14F-4D97-AF65-F5344CB8AC3E}">
        <p14:creationId xmlns:p14="http://schemas.microsoft.com/office/powerpoint/2010/main" val="33004770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F180-FB73-45D6-B1FA-8CA8DFB9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Concept of Non-Linear Mapping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E8B1-F89C-4F52-99B1-1F95E0C6E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In order to understand the concept of non-linear transformation of original input data into a higher dimensional space, let us consider a non-linear second order polynomial in a 3-D input space.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86D6C-0C81-4CFE-80CE-9F4F5C1E5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45" y="2448027"/>
            <a:ext cx="7366715" cy="37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523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A19D-4E2B-49DB-8023-69C011607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504"/>
          </a:xfrm>
        </p:spPr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Concept of Non-Linear Mapping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99DB-8890-4878-BD48-A6D2E8352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SanL-Regu"/>
              </a:rPr>
              <a:t>The transformed form of linear data in 6-D space will look like.</a:t>
            </a:r>
          </a:p>
          <a:p>
            <a:pPr algn="l"/>
            <a:r>
              <a:rPr lang="pl-PL" sz="1800" b="0" i="0" u="none" strike="noStrike" baseline="0" dirty="0">
                <a:latin typeface="NimbusSanL-ReguItal"/>
              </a:rPr>
              <a:t>Z </a:t>
            </a:r>
            <a:r>
              <a:rPr lang="pl-PL" sz="1800" b="0" i="0" u="none" strike="noStrike" baseline="0" dirty="0">
                <a:latin typeface="CMSS10"/>
              </a:rPr>
              <a:t>: </a:t>
            </a:r>
            <a:r>
              <a:rPr lang="pl-PL" sz="1800" b="0" i="0" u="none" strike="noStrike" baseline="0" dirty="0">
                <a:latin typeface="NimbusSanL-ReguItal"/>
              </a:rPr>
              <a:t>w</a:t>
            </a:r>
            <a:r>
              <a:rPr lang="pl-PL" sz="1800" b="0" i="0" u="none" strike="noStrike" baseline="0" dirty="0">
                <a:latin typeface="NimbusSanL-Regu"/>
              </a:rPr>
              <a:t>1</a:t>
            </a:r>
            <a:r>
              <a:rPr lang="pl-PL" sz="1800" b="0" i="0" u="none" strike="noStrike" baseline="0" dirty="0">
                <a:latin typeface="NimbusSanL-ReguItal"/>
              </a:rPr>
              <a:t>z</a:t>
            </a:r>
            <a:r>
              <a:rPr lang="pl-PL" sz="1800" b="0" i="0" u="none" strike="noStrike" baseline="0" dirty="0">
                <a:latin typeface="NimbusSanL-Regu"/>
              </a:rPr>
              <a:t>1 </a:t>
            </a:r>
            <a:r>
              <a:rPr lang="pl-PL" sz="1800" b="0" i="0" u="none" strike="noStrike" baseline="0" dirty="0">
                <a:latin typeface="CMSS10"/>
              </a:rPr>
              <a:t>+ </a:t>
            </a:r>
            <a:r>
              <a:rPr lang="pl-PL" sz="1800" b="0" i="0" u="none" strike="noStrike" baseline="0" dirty="0">
                <a:latin typeface="NimbusSanL-ReguItal"/>
              </a:rPr>
              <a:t>w</a:t>
            </a:r>
            <a:r>
              <a:rPr lang="pl-PL" sz="1800" b="0" i="0" u="none" strike="noStrike" baseline="0" dirty="0">
                <a:latin typeface="NimbusSanL-Regu"/>
              </a:rPr>
              <a:t>2</a:t>
            </a:r>
            <a:r>
              <a:rPr lang="pl-PL" sz="1800" b="0" i="0" u="none" strike="noStrike" baseline="0" dirty="0">
                <a:latin typeface="NimbusSanL-ReguItal"/>
              </a:rPr>
              <a:t>z</a:t>
            </a:r>
            <a:r>
              <a:rPr lang="pl-PL" sz="1800" b="0" i="0" u="none" strike="noStrike" baseline="0" dirty="0">
                <a:latin typeface="NimbusSanL-Regu"/>
              </a:rPr>
              <a:t>2 </a:t>
            </a:r>
            <a:r>
              <a:rPr lang="pl-PL" sz="1800" b="0" i="0" u="none" strike="noStrike" baseline="0" dirty="0">
                <a:latin typeface="CMSS10"/>
              </a:rPr>
              <a:t>+ </a:t>
            </a:r>
            <a:r>
              <a:rPr lang="pl-PL" sz="1800" b="0" i="0" u="none" strike="noStrike" baseline="0" dirty="0">
                <a:latin typeface="NimbusSanL-ReguItal"/>
              </a:rPr>
              <a:t>w</a:t>
            </a:r>
            <a:r>
              <a:rPr lang="pl-PL" sz="1800" b="0" i="0" u="none" strike="noStrike" baseline="0" dirty="0">
                <a:latin typeface="NimbusSanL-Regu"/>
              </a:rPr>
              <a:t>3</a:t>
            </a:r>
            <a:r>
              <a:rPr lang="pl-PL" sz="1800" b="0" i="0" u="none" strike="noStrike" baseline="0" dirty="0">
                <a:latin typeface="NimbusSanL-ReguItal"/>
              </a:rPr>
              <a:t>z</a:t>
            </a:r>
            <a:r>
              <a:rPr lang="pl-PL" sz="1800" b="0" i="0" u="none" strike="noStrike" baseline="0" dirty="0">
                <a:latin typeface="NimbusSanL-Regu"/>
              </a:rPr>
              <a:t>3 </a:t>
            </a:r>
            <a:r>
              <a:rPr lang="pl-PL" sz="1800" b="0" i="0" u="none" strike="noStrike" baseline="0" dirty="0">
                <a:latin typeface="CMSS10"/>
              </a:rPr>
              <a:t>+ </a:t>
            </a:r>
            <a:r>
              <a:rPr lang="pl-PL" sz="1800" b="0" i="0" u="none" strike="noStrike" baseline="0" dirty="0">
                <a:latin typeface="NimbusSanL-ReguItal"/>
              </a:rPr>
              <a:t>w</a:t>
            </a:r>
            <a:r>
              <a:rPr lang="pl-PL" sz="1800" b="0" i="0" u="none" strike="noStrike" baseline="0" dirty="0">
                <a:latin typeface="NimbusSanL-Regu"/>
              </a:rPr>
              <a:t>4</a:t>
            </a:r>
            <a:r>
              <a:rPr lang="pl-PL" sz="1800" b="0" i="0" u="none" strike="noStrike" baseline="0" dirty="0">
                <a:latin typeface="NimbusSanL-ReguItal"/>
              </a:rPr>
              <a:t>z</a:t>
            </a:r>
            <a:r>
              <a:rPr lang="pl-PL" sz="1800" b="0" i="0" u="none" strike="noStrike" baseline="0" dirty="0">
                <a:latin typeface="NimbusSanL-Regu"/>
              </a:rPr>
              <a:t>4 </a:t>
            </a:r>
            <a:r>
              <a:rPr lang="pl-PL" sz="1800" b="0" i="0" u="none" strike="noStrike" baseline="0" dirty="0">
                <a:latin typeface="CMSS10"/>
              </a:rPr>
              <a:t>+ </a:t>
            </a:r>
            <a:r>
              <a:rPr lang="pl-PL" sz="1800" b="0" i="0" u="none" strike="noStrike" baseline="0" dirty="0">
                <a:latin typeface="NimbusSanL-ReguItal"/>
              </a:rPr>
              <a:t>w</a:t>
            </a:r>
            <a:r>
              <a:rPr lang="pl-PL" sz="1800" b="0" i="0" u="none" strike="noStrike" baseline="0" dirty="0">
                <a:latin typeface="NimbusSanL-Regu"/>
              </a:rPr>
              <a:t>5</a:t>
            </a:r>
            <a:r>
              <a:rPr lang="pl-PL" sz="1800" b="0" i="0" u="none" strike="noStrike" baseline="0" dirty="0">
                <a:latin typeface="NimbusSanL-ReguItal"/>
              </a:rPr>
              <a:t>z</a:t>
            </a:r>
            <a:r>
              <a:rPr lang="pl-PL" sz="1800" b="0" i="0" u="none" strike="noStrike" baseline="0" dirty="0">
                <a:latin typeface="NimbusSanL-Regu"/>
              </a:rPr>
              <a:t>5 </a:t>
            </a:r>
            <a:r>
              <a:rPr lang="pl-PL" sz="1800" b="0" i="0" u="none" strike="noStrike" baseline="0" dirty="0">
                <a:latin typeface="CMSS10"/>
              </a:rPr>
              <a:t>+ </a:t>
            </a:r>
            <a:r>
              <a:rPr lang="pl-PL" sz="1800" b="0" i="0" u="none" strike="noStrike" baseline="0" dirty="0">
                <a:latin typeface="NimbusSanL-ReguItal"/>
              </a:rPr>
              <a:t>w</a:t>
            </a:r>
            <a:r>
              <a:rPr lang="pl-PL" sz="1800" b="0" i="0" u="none" strike="noStrike" baseline="0" dirty="0">
                <a:latin typeface="NimbusSanL-Regu"/>
              </a:rPr>
              <a:t>6</a:t>
            </a:r>
            <a:r>
              <a:rPr lang="pl-PL" sz="1800" b="0" i="0" u="none" strike="noStrike" baseline="0" dirty="0">
                <a:latin typeface="NimbusSanL-ReguItal"/>
              </a:rPr>
              <a:t>x</a:t>
            </a:r>
            <a:r>
              <a:rPr lang="pl-PL" sz="1800" b="0" i="0" u="none" strike="noStrike" baseline="0" dirty="0">
                <a:latin typeface="NimbusSanL-Regu"/>
              </a:rPr>
              <a:t>1</a:t>
            </a:r>
            <a:r>
              <a:rPr lang="pl-PL" sz="1800" b="0" i="0" u="none" strike="noStrike" baseline="0" dirty="0">
                <a:latin typeface="NimbusSanL-ReguItal"/>
              </a:rPr>
              <a:t>z</a:t>
            </a:r>
            <a:r>
              <a:rPr lang="pl-PL" sz="1800" b="0" i="0" u="none" strike="noStrike" baseline="0" dirty="0">
                <a:latin typeface="NimbusSanL-Regu"/>
              </a:rPr>
              <a:t>6 </a:t>
            </a:r>
            <a:r>
              <a:rPr lang="pl-PL" sz="1800" b="0" i="0" u="none" strike="noStrike" baseline="0" dirty="0">
                <a:latin typeface="CMSS10"/>
              </a:rPr>
              <a:t>+ </a:t>
            </a:r>
            <a:r>
              <a:rPr lang="pl-PL" sz="1800" b="0" i="0" u="none" strike="noStrike" baseline="0" dirty="0">
                <a:latin typeface="NimbusSanL-ReguItal"/>
              </a:rPr>
              <a:t>c</a:t>
            </a:r>
          </a:p>
          <a:p>
            <a:pPr algn="l"/>
            <a:r>
              <a:rPr lang="en-US" sz="1800" b="0" i="0" u="none" strike="noStrike" baseline="0" dirty="0">
                <a:latin typeface="NimbusSanL-Regu"/>
              </a:rPr>
              <a:t>Thus, if </a:t>
            </a:r>
            <a:r>
              <a:rPr lang="en-US" sz="1800" b="0" i="0" u="none" strike="noStrike" baseline="0" dirty="0">
                <a:latin typeface="NimbusSanL-ReguItal"/>
              </a:rPr>
              <a:t>Z </a:t>
            </a:r>
            <a:r>
              <a:rPr lang="en-US" sz="1800" b="0" i="0" u="none" strike="noStrike" baseline="0" dirty="0">
                <a:latin typeface="NimbusSanL-Regu"/>
              </a:rPr>
              <a:t>space has input data for its attributes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1</a:t>
            </a:r>
            <a:r>
              <a:rPr lang="en-US" sz="1800" b="0" i="0" u="none" strike="noStrike" baseline="0" dirty="0">
                <a:latin typeface="CMMI10"/>
              </a:rPr>
              <a:t>;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2</a:t>
            </a:r>
            <a:r>
              <a:rPr lang="en-US" sz="1800" b="0" i="0" u="none" strike="noStrike" baseline="0" dirty="0">
                <a:latin typeface="CMMI10"/>
              </a:rPr>
              <a:t>; </a:t>
            </a:r>
            <a:r>
              <a:rPr lang="en-US" sz="1800" b="0" i="0" u="none" strike="noStrike" baseline="0" dirty="0">
                <a:latin typeface="NimbusSanL-ReguItal"/>
              </a:rPr>
              <a:t>x</a:t>
            </a:r>
            <a:r>
              <a:rPr lang="en-US" sz="1800" b="0" i="0" u="none" strike="noStrike" baseline="0" dirty="0">
                <a:latin typeface="NimbusSanL-Regu"/>
              </a:rPr>
              <a:t>3 (and hence </a:t>
            </a:r>
            <a:r>
              <a:rPr lang="en-US" sz="1800" b="0" i="0" u="none" strike="noStrike" baseline="0" dirty="0">
                <a:latin typeface="NimbusSanL-ReguItal"/>
              </a:rPr>
              <a:t>Z</a:t>
            </a:r>
            <a:r>
              <a:rPr lang="en-US" sz="1800" b="0" i="0" u="none" strike="noStrike" baseline="0" dirty="0">
                <a:latin typeface="NimbusSanL-Regu"/>
              </a:rPr>
              <a:t>’s values), then we can classify them using linear decision boundaries.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00FF"/>
                </a:solidFill>
                <a:latin typeface="NimbusSanL-Bold"/>
              </a:rPr>
              <a:t>Example: Non-linear mapping to linear SVM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 below figure shows an example of 2-D data set consisting of class label +1 (as +) and class label -1 (as -).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EA23C-99FF-4FC8-A9F8-73617CF9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77" y="4001294"/>
            <a:ext cx="7031865" cy="22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471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7AE1-8080-4824-9D54-BB3996CA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Concept of Non-Linear Mapping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8DB353-46DC-4112-8C40-91DF505CF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310" y="3258749"/>
            <a:ext cx="7083380" cy="1485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17332-0D15-4804-9BE4-F6A6373D6967}"/>
              </a:ext>
            </a:extLst>
          </p:cNvPr>
          <p:cNvSpPr txBox="1"/>
          <p:nvPr/>
        </p:nvSpPr>
        <p:spPr>
          <a:xfrm>
            <a:off x="1360502" y="1723749"/>
            <a:ext cx="7952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All instances of class -1 can be separated from instances of class +1 by a circle, The following equation of the decision boundary can be thought of: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A805F-AAFB-4773-A802-A8A999B339CF}"/>
              </a:ext>
            </a:extLst>
          </p:cNvPr>
          <p:cNvSpPr txBox="1"/>
          <p:nvPr/>
        </p:nvSpPr>
        <p:spPr>
          <a:xfrm>
            <a:off x="3144914" y="261241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0000FF"/>
                </a:solidFill>
                <a:latin typeface="NimbusSanL-Bold"/>
              </a:rPr>
              <a:t>Example: Non-linear mapping to linear SVM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We see that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14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B3B8-236F-43D1-BF0F-112927F9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Concept of Non-Linear Mapping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201490-006D-4969-A67E-A52296D14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157" y="2337864"/>
            <a:ext cx="7263685" cy="33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82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8294-FA95-414F-B34F-B23C969B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latin typeface="NimbusSanL-Regu"/>
              </a:rPr>
              <a:t>Concept of Non-Linear Mapping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FE1056-25A5-451D-A84F-558C3725E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360" y="1825625"/>
            <a:ext cx="70144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56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6B0D-FE2A-40F2-909C-55DD7220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Non-Linear to Linear Transformation: Issues</a:t>
            </a:r>
            <a:b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</a:br>
            <a:r>
              <a:rPr lang="en-US" sz="1800" b="1" i="0" u="none" strike="noStrike" baseline="0" dirty="0">
                <a:latin typeface="NimbusSanL-Regu"/>
              </a:rPr>
              <a:t>Non-Linear to Linear Transformation: Issues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DF33BF-04F0-42DF-9B95-E853AD734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824" y="4466081"/>
            <a:ext cx="1442434" cy="51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5DCDE-5A61-4A29-BB76-585542AC99EC}"/>
              </a:ext>
            </a:extLst>
          </p:cNvPr>
          <p:cNvSpPr txBox="1"/>
          <p:nvPr/>
        </p:nvSpPr>
        <p:spPr>
          <a:xfrm>
            <a:off x="2574525" y="1952676"/>
            <a:ext cx="8138603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The non linear mapping and hence a linear decision boundary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concept looks pretty simple. But there are many potential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NimbusSanL-Regu"/>
              </a:rPr>
              <a:t>problems to do so.</a:t>
            </a:r>
          </a:p>
          <a:p>
            <a:pPr algn="l"/>
            <a:r>
              <a:rPr lang="en-US" sz="800" b="0" i="0" u="none" strike="noStrike" baseline="0" dirty="0">
                <a:solidFill>
                  <a:srgbClr val="FFFFFF"/>
                </a:solidFill>
                <a:latin typeface="NimbusSanL-Regu"/>
              </a:rPr>
              <a:t>1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Mapping: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How to choose the non linear mapping to a higher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dimensional space?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NimbusSanL-Regu"/>
              </a:rPr>
              <a:t>In fact, the –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Ø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NimbusSanL-Regu"/>
              </a:rPr>
              <a:t>transformation works fine for small example.</a:t>
            </a:r>
          </a:p>
          <a:p>
            <a:pPr algn="l"/>
            <a:r>
              <a:rPr lang="en-US" sz="1600" b="0" i="0" u="none" strike="noStrike" baseline="0" dirty="0">
                <a:solidFill>
                  <a:srgbClr val="000000"/>
                </a:solidFill>
                <a:latin typeface="NimbusSanL-Regu"/>
              </a:rPr>
              <a:t>But, it fails for realistically sized problems.</a:t>
            </a:r>
          </a:p>
          <a:p>
            <a:pPr algn="l"/>
            <a:r>
              <a:rPr lang="en-US" sz="800" b="0" i="0" u="none" strike="noStrike" baseline="0" dirty="0">
                <a:solidFill>
                  <a:srgbClr val="FFFFFF"/>
                </a:solidFill>
                <a:latin typeface="NimbusSanL-Regu"/>
              </a:rPr>
              <a:t>2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Cost of mapping: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For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-dimensional input instances there exist</a:t>
            </a:r>
          </a:p>
          <a:p>
            <a:pPr algn="l"/>
            <a:endParaRPr lang="en-US" dirty="0">
              <a:solidFill>
                <a:srgbClr val="000000"/>
              </a:solidFill>
              <a:latin typeface="NimbusSanL-Regu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NimbusSanL-Regu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different monomials comprising a feature space dimensionality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N</a:t>
            </a:r>
            <a:r>
              <a:rPr lang="en-US" sz="800" b="0" i="0" u="none" strike="noStrike" baseline="0" dirty="0">
                <a:solidFill>
                  <a:srgbClr val="000000"/>
                </a:solidFill>
                <a:latin typeface="NimbusSanL-ReguItal"/>
              </a:rPr>
              <a:t>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. Here,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is the maximum degree of monomial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602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1BDD-C5B7-4F42-BAF6-AB97B9B1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Non-Linear to Linear Transformation: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56EAB-FF50-44D2-863B-32BF849AE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Dimensionality problem: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It may suffer from the curse of dimensionality problem often associated with a high dimensional data.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More specifically, in the calculation of W.X or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MI9"/>
              </a:rPr>
              <a:t>: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(in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9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X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MSS9"/>
              </a:rPr>
              <a:t>)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see Eqn. 18), we need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multiplications 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additions (in their dot products) for each of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Ital"/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-dimensional input instances and support vectors, respectively.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As the number of input instances as well as support vectors are enormously large, it is therefore, computationally expensive.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FF"/>
                </a:solidFill>
                <a:latin typeface="NimbusSanL-Regu"/>
              </a:rPr>
              <a:t>Computational cost: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Solving the quadratic constrained optimization problem in the high dimensional feature space is too a computationally expensive task.</a:t>
            </a:r>
          </a:p>
        </p:txBody>
      </p:sp>
    </p:spTree>
    <p:extLst>
      <p:ext uri="{BB962C8B-B14F-4D97-AF65-F5344CB8AC3E}">
        <p14:creationId xmlns:p14="http://schemas.microsoft.com/office/powerpoint/2010/main" val="1761719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A1BC-FAEC-4893-8345-1EA8221E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baseline="0" dirty="0">
                <a:latin typeface="NimbusSanL-Regu"/>
              </a:rPr>
              <a:t>Non-Linear to Linear Transformation: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89DB-D4EB-402A-995D-61AED6188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Fortunately, mathematicians have cleverly proposes an elegant solution to the above problems.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Their solution consist of the following: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1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Dual formulation of optimization problem</a:t>
            </a:r>
          </a:p>
          <a:p>
            <a:pPr algn="l"/>
            <a:r>
              <a:rPr lang="en-US" sz="1800" b="0" i="0" u="none" strike="noStrike" baseline="0" dirty="0">
                <a:solidFill>
                  <a:srgbClr val="FFFFFF"/>
                </a:solidFill>
                <a:latin typeface="NimbusSanL-Regu"/>
              </a:rPr>
              <a:t>2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Kernel trick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NimbusSanL-Regu"/>
              </a:rPr>
              <a:t>In the next few slides, we shall learn about the above-mentioned two topics.</a:t>
            </a:r>
          </a:p>
        </p:txBody>
      </p:sp>
    </p:spTree>
    <p:extLst>
      <p:ext uri="{BB962C8B-B14F-4D97-AF65-F5344CB8AC3E}">
        <p14:creationId xmlns:p14="http://schemas.microsoft.com/office/powerpoint/2010/main" val="716886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6737</Words>
  <Application>Microsoft Office PowerPoint</Application>
  <PresentationFormat>Widescreen</PresentationFormat>
  <Paragraphs>540</Paragraphs>
  <Slides>129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9" baseType="lpstr">
      <vt:lpstr>Arial</vt:lpstr>
      <vt:lpstr>Calibri</vt:lpstr>
      <vt:lpstr>Calibri Light</vt:lpstr>
      <vt:lpstr>CMMI10</vt:lpstr>
      <vt:lpstr>CMMI9</vt:lpstr>
      <vt:lpstr>CMR10</vt:lpstr>
      <vt:lpstr>CMSS10</vt:lpstr>
      <vt:lpstr>CMSS8</vt:lpstr>
      <vt:lpstr>CMSS9</vt:lpstr>
      <vt:lpstr>CMSY10</vt:lpstr>
      <vt:lpstr>CMSY8</vt:lpstr>
      <vt:lpstr>Lucida Sans</vt:lpstr>
      <vt:lpstr>NimbusSanL-Bold</vt:lpstr>
      <vt:lpstr>NimbusSanL-Regu</vt:lpstr>
      <vt:lpstr>NimbusSanL-ReguItal</vt:lpstr>
      <vt:lpstr>Symbol</vt:lpstr>
      <vt:lpstr>Tahoma</vt:lpstr>
      <vt:lpstr>Times New Roman</vt:lpstr>
      <vt:lpstr>Office Theme</vt:lpstr>
      <vt:lpstr>Equation</vt:lpstr>
      <vt:lpstr>Unit 3 Support Vector Machine (SVM) </vt:lpstr>
      <vt:lpstr>Topics to be covered...</vt:lpstr>
      <vt:lpstr>Introduction</vt:lpstr>
      <vt:lpstr>OBJECTIVES</vt:lpstr>
      <vt:lpstr>Support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Introduction</vt:lpstr>
      <vt:lpstr>Maximum Margin Hyperplane</vt:lpstr>
      <vt:lpstr>Maximum Margin Hyperplane contd...</vt:lpstr>
      <vt:lpstr>Maximum Margin Hyperplane contd...</vt:lpstr>
      <vt:lpstr>Maximum Margin Hyperplane contd...</vt:lpstr>
      <vt:lpstr>Maximum Margin Hyperplane contd...</vt:lpstr>
      <vt:lpstr>Linear SVM </vt:lpstr>
      <vt:lpstr>Specifying a line and margin</vt:lpstr>
      <vt:lpstr>Computing the margin width</vt:lpstr>
      <vt:lpstr>Computing the margin width</vt:lpstr>
      <vt:lpstr>Computing the margin width</vt:lpstr>
      <vt:lpstr>Linear SVM </vt:lpstr>
      <vt:lpstr>Finding MMH for a Linear SVM</vt:lpstr>
      <vt:lpstr>Equation of a hyperplane in 2-D</vt:lpstr>
      <vt:lpstr>Equation of a hyperplane</vt:lpstr>
      <vt:lpstr>Finding a hyperplane</vt:lpstr>
      <vt:lpstr>Finding a hyperplane</vt:lpstr>
      <vt:lpstr>Hyperplane and Classification</vt:lpstr>
      <vt:lpstr>Hyperplane and Classification</vt:lpstr>
      <vt:lpstr>PowerPoint Presentation</vt:lpstr>
      <vt:lpstr>Calculating Margin of a Hyperplane</vt:lpstr>
      <vt:lpstr>Calculating Margin of a Hyperplane</vt:lpstr>
      <vt:lpstr>Calculating Margin of a Hyperplane</vt:lpstr>
      <vt:lpstr>Calculating Margin of a Hyperplane</vt:lpstr>
      <vt:lpstr>PowerPoint Presentation</vt:lpstr>
      <vt:lpstr>Learning for a Linear SVM</vt:lpstr>
      <vt:lpstr>Searching for MMH</vt:lpstr>
      <vt:lpstr>PowerPoint Presentation</vt:lpstr>
      <vt:lpstr>Searching for MMH</vt:lpstr>
      <vt:lpstr>Lagrange Multiplier Method</vt:lpstr>
      <vt:lpstr>LMM to Solve Linear SVM</vt:lpstr>
      <vt:lpstr>Lagrange Multiplier Method</vt:lpstr>
      <vt:lpstr>Lagrange Multiplier Method</vt:lpstr>
      <vt:lpstr>Lagrange Multiplier Method</vt:lpstr>
      <vt:lpstr>Lagrange Multiplier Method</vt:lpstr>
      <vt:lpstr>Lagrange Multiplier Method</vt:lpstr>
      <vt:lpstr>Lagrange Multiplier Method</vt:lpstr>
      <vt:lpstr>Lagrange Multiplier Method</vt:lpstr>
      <vt:lpstr>Lagrange Multiplier Method</vt:lpstr>
      <vt:lpstr>Lagrange Multiplier Method</vt:lpstr>
      <vt:lpstr>LMM to Solve Linear SVM</vt:lpstr>
      <vt:lpstr>LMM to Solve Linear SVM</vt:lpstr>
      <vt:lpstr>Classifying a test sample using Linear SVM</vt:lpstr>
      <vt:lpstr>Classifying a test sample using Linear SVM</vt:lpstr>
      <vt:lpstr>Classifying a test sample using Linear SVM</vt:lpstr>
      <vt:lpstr>Illustration : Linear SVM</vt:lpstr>
      <vt:lpstr>PowerPoint Presentation</vt:lpstr>
      <vt:lpstr>Illustration : Linear SVM</vt:lpstr>
      <vt:lpstr>Illustration : Linear SVM</vt:lpstr>
      <vt:lpstr>Illustration : Linear SVM</vt:lpstr>
      <vt:lpstr>Classification of Multiple-class Data</vt:lpstr>
      <vt:lpstr>Multi-Class Classification: OVO Strategy</vt:lpstr>
      <vt:lpstr>PowerPoint Presentation</vt:lpstr>
      <vt:lpstr>Linear SVM for Linearly Not Separable Data</vt:lpstr>
      <vt:lpstr>Soft Margin SVM</vt:lpstr>
      <vt:lpstr>Soft Margin SVM</vt:lpstr>
      <vt:lpstr>Soft Margin SVM : Interpretation of ξ</vt:lpstr>
      <vt:lpstr>Soft Margin Classification  </vt:lpstr>
      <vt:lpstr>PowerPoint Presentation</vt:lpstr>
      <vt:lpstr>Soft Margin SVM : Interpretation of ξ</vt:lpstr>
      <vt:lpstr>Soft Margin SVM : Interpretation of ξ</vt:lpstr>
      <vt:lpstr>Soft Margin SVM : Interpretation of ξ</vt:lpstr>
      <vt:lpstr>Solving for Soft Margin SVM</vt:lpstr>
      <vt:lpstr>PowerPoint Presentation</vt:lpstr>
      <vt:lpstr>PowerPoint Presentation</vt:lpstr>
      <vt:lpstr>Solving for Soft Margin SVM</vt:lpstr>
      <vt:lpstr>Solving for Soft Margin SVM</vt:lpstr>
      <vt:lpstr>PowerPoint Presentation</vt:lpstr>
      <vt:lpstr>PowerPoint Presentation</vt:lpstr>
      <vt:lpstr>SVM Testing </vt:lpstr>
      <vt:lpstr>SVM classification for non separable data</vt:lpstr>
      <vt:lpstr>Non-Linear SVM</vt:lpstr>
      <vt:lpstr>Non-Linear SVM</vt:lpstr>
      <vt:lpstr>PowerPoint Presentation</vt:lpstr>
      <vt:lpstr>Find the hyperplane to segregate to classes (Scenario-5)</vt:lpstr>
      <vt:lpstr>Scenario-5</vt:lpstr>
      <vt:lpstr> </vt:lpstr>
      <vt:lpstr>Non-Linear SVM</vt:lpstr>
      <vt:lpstr>Non-Linear SVM</vt:lpstr>
      <vt:lpstr>Concept of Non-Linear Mapping</vt:lpstr>
      <vt:lpstr>Concept of Non-Linear Mapping</vt:lpstr>
      <vt:lpstr>Concept of Non-Linear Mapping</vt:lpstr>
      <vt:lpstr>Concept of Non-Linear Mapping</vt:lpstr>
      <vt:lpstr>Concept of Non-Linear Mapping</vt:lpstr>
      <vt:lpstr>Non-Linear to Linear Transformation: Issues Non-Linear to Linear Transformation: Issues</vt:lpstr>
      <vt:lpstr>Non-Linear to Linear Transformation: Issues</vt:lpstr>
      <vt:lpstr>Non-Linear to Linear Transformation: Issues</vt:lpstr>
      <vt:lpstr>Dual Formulation of Optimization Problem</vt:lpstr>
      <vt:lpstr>Dual Formulation of Optimization Problem</vt:lpstr>
      <vt:lpstr>Dual Formulation of Optimization Problem</vt:lpstr>
      <vt:lpstr>Dual Formulation of Optimization Problem</vt:lpstr>
      <vt:lpstr>Dual Formulation of Optimization Problem</vt:lpstr>
      <vt:lpstr>Dual Formulation of Optimization Problem</vt:lpstr>
      <vt:lpstr>Kernel Trick</vt:lpstr>
      <vt:lpstr>Kernel Trick</vt:lpstr>
      <vt:lpstr>Kernel Trick</vt:lpstr>
      <vt:lpstr>Kernel Trick</vt:lpstr>
      <vt:lpstr>Kernel Trick</vt:lpstr>
      <vt:lpstr>Kernel Trick</vt:lpstr>
      <vt:lpstr>Kernel Trick</vt:lpstr>
      <vt:lpstr>Kernel Trick</vt:lpstr>
      <vt:lpstr>Kernel Trick</vt:lpstr>
      <vt:lpstr>Kernel Trick</vt:lpstr>
      <vt:lpstr>Kernel Trick :</vt:lpstr>
      <vt:lpstr>Kernel Trick : Significance</vt:lpstr>
      <vt:lpstr>Kernel Trick : Significance</vt:lpstr>
      <vt:lpstr>PowerPoint Presentation</vt:lpstr>
      <vt:lpstr>Kernel Trick : Significance</vt:lpstr>
      <vt:lpstr>Kernel Functions</vt:lpstr>
      <vt:lpstr>Kernel Functions : Example</vt:lpstr>
      <vt:lpstr>Kernel Functions : Example</vt:lpstr>
      <vt:lpstr>Kernel Functions : Example</vt:lpstr>
      <vt:lpstr>PowerPoint Presentation</vt:lpstr>
      <vt:lpstr>Characteristics of SVM 1Characteristics of SVM</vt:lpstr>
      <vt:lpstr>Main Ideas</vt:lpstr>
      <vt:lpstr>Overtraining/overfitting</vt:lpstr>
      <vt:lpstr>Overtraining/overfitting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Smita Kulkarni</dc:creator>
  <cp:lastModifiedBy>Smita Kulkarni</cp:lastModifiedBy>
  <cp:revision>77</cp:revision>
  <dcterms:created xsi:type="dcterms:W3CDTF">2020-09-14T05:08:17Z</dcterms:created>
  <dcterms:modified xsi:type="dcterms:W3CDTF">2020-09-28T12:20:52Z</dcterms:modified>
</cp:coreProperties>
</file>